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4" r:id="rId4"/>
    <p:sldId id="265" r:id="rId5"/>
    <p:sldId id="257" r:id="rId6"/>
    <p:sldId id="260" r:id="rId7"/>
    <p:sldId id="261" r:id="rId8"/>
    <p:sldId id="269" r:id="rId9"/>
    <p:sldId id="262" r:id="rId10"/>
    <p:sldId id="266" r:id="rId11"/>
    <p:sldId id="267" r:id="rId12"/>
    <p:sldId id="268" r:id="rId13"/>
    <p:sldId id="271" r:id="rId14"/>
    <p:sldId id="270" r:id="rId15"/>
    <p:sldId id="276" r:id="rId16"/>
    <p:sldId id="278" r:id="rId17"/>
    <p:sldId id="277" r:id="rId18"/>
    <p:sldId id="275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466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AB25F-38BB-48B9-B03B-F751D18149FA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E5039634-864A-4840-AB15-B3E0A2F5653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AB25F-38BB-48B9-B03B-F751D18149FA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39634-864A-4840-AB15-B3E0A2F565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AB25F-38BB-48B9-B03B-F751D18149FA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39634-864A-4840-AB15-B3E0A2F565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AB25F-38BB-48B9-B03B-F751D18149FA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39634-864A-4840-AB15-B3E0A2F5653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AB25F-38BB-48B9-B03B-F751D18149FA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5039634-864A-4840-AB15-B3E0A2F5653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AB25F-38BB-48B9-B03B-F751D18149FA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39634-864A-4840-AB15-B3E0A2F5653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AB25F-38BB-48B9-B03B-F751D18149FA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39634-864A-4840-AB15-B3E0A2F5653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AB25F-38BB-48B9-B03B-F751D18149FA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39634-864A-4840-AB15-B3E0A2F565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AB25F-38BB-48B9-B03B-F751D18149FA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39634-864A-4840-AB15-B3E0A2F565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AB25F-38BB-48B9-B03B-F751D18149FA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39634-864A-4840-AB15-B3E0A2F5653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AB25F-38BB-48B9-B03B-F751D18149FA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5039634-864A-4840-AB15-B3E0A2F5653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97AB25F-38BB-48B9-B03B-F751D18149FA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E5039634-864A-4840-AB15-B3E0A2F5653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ВСПОМНИМ ПЕРВОМАЙ!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Традициям – жить!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Обмен интернациональным опытом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22" name="Picture 2" descr="C:\Users\n.mikhaylova\Desktop\Знамя Коммуны 35-36\Camera\IMG_20190312_14215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64" r="15687" b="6405"/>
          <a:stretch/>
        </p:blipFill>
        <p:spPr bwMode="auto">
          <a:xfrm>
            <a:off x="539552" y="2319699"/>
            <a:ext cx="4336667" cy="412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3" descr="C:\Users\n.mikhaylova\Desktop\Знамя Коммуны 35-36\Camera\IMG_20190312_141942.jpg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0" t="34496" r="25159" b="18509"/>
          <a:stretch/>
        </p:blipFill>
        <p:spPr bwMode="auto">
          <a:xfrm>
            <a:off x="5004048" y="3140968"/>
            <a:ext cx="3690581" cy="33024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0715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Участие в конгрессе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КИМа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За отличную интернациональную работу  комсомольская организация  института получила  мандат для участия в работе </a:t>
            </a:r>
            <a:r>
              <a:rPr lang="en-US" dirty="0" smtClean="0"/>
              <a:t>VI</a:t>
            </a:r>
            <a:r>
              <a:rPr lang="ru-RU" dirty="0" smtClean="0"/>
              <a:t> Всемирного  конгресса </a:t>
            </a:r>
            <a:r>
              <a:rPr lang="ru-RU" dirty="0" err="1" smtClean="0"/>
              <a:t>КИМа</a:t>
            </a:r>
            <a:r>
              <a:rPr lang="ru-RU" dirty="0" smtClean="0"/>
              <a:t>, состоявшегося в октябре 1935г.</a:t>
            </a:r>
          </a:p>
          <a:p>
            <a:r>
              <a:rPr lang="ru-RU" dirty="0" smtClean="0"/>
              <a:t>Из </a:t>
            </a:r>
            <a:r>
              <a:rPr lang="ru-RU" dirty="0" err="1" smtClean="0"/>
              <a:t>Новочекасска</a:t>
            </a:r>
            <a:r>
              <a:rPr lang="ru-RU" dirty="0" smtClean="0"/>
              <a:t> на Конгрессе присутствовало 13 делегатов.</a:t>
            </a:r>
          </a:p>
          <a:p>
            <a:r>
              <a:rPr lang="ru-RU" dirty="0" smtClean="0"/>
              <a:t>В докладе первого секретаря ЦК ВЛКСМ </a:t>
            </a:r>
            <a:r>
              <a:rPr lang="ru-RU" dirty="0" err="1" smtClean="0"/>
              <a:t>А.Косарева</a:t>
            </a:r>
            <a:r>
              <a:rPr lang="ru-RU" dirty="0" smtClean="0"/>
              <a:t> опыт интернациональной работы Новочеркасского комсомола и НИИ  получил высокую оценку, а Владимир </a:t>
            </a:r>
            <a:r>
              <a:rPr lang="ru-RU" dirty="0" err="1" smtClean="0"/>
              <a:t>Сутырин</a:t>
            </a:r>
            <a:r>
              <a:rPr lang="ru-RU" dirty="0" smtClean="0"/>
              <a:t>  был избран членом исполкома КИМ.</a:t>
            </a:r>
          </a:p>
        </p:txBody>
      </p:sp>
    </p:spTree>
    <p:extLst>
      <p:ext uri="{BB962C8B-B14F-4D97-AF65-F5344CB8AC3E}">
        <p14:creationId xmlns:p14="http://schemas.microsoft.com/office/powerpoint/2010/main" val="1530482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642194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VI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 КОНГРЕСС 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Коммунистического Интернационала Молодежи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1935г.</a:t>
            </a:r>
          </a:p>
        </p:txBody>
      </p:sp>
      <p:pic>
        <p:nvPicPr>
          <p:cNvPr id="4" name="Объект 3" descr="https://im0-tub-ru.yandex.net/i?id=ea356d53464ae965851bd5b7f70479cc-srl&amp;n=1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737" y="2249488"/>
            <a:ext cx="6486525" cy="4324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1394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Интернационализм как образ жизни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«Наши студенческие годы были насыщены огромным интересом к международным событиям. Этот интерес также укреплял нашу дружбу. Мы участвовали в демонстрациях протеста, демонстрациях поддержки наших зарубежных друзей. </a:t>
            </a:r>
          </a:p>
          <a:p>
            <a:r>
              <a:rPr lang="ru-RU" dirty="0" smtClean="0"/>
              <a:t>На эти демонстрации мы выходили с плакатами, лозунгами. Проходили по многим улицам с ночными факельными шествиями, а население смотрело и тем самым вовлекалось в торжество».</a:t>
            </a:r>
          </a:p>
          <a:p>
            <a:pPr marL="109728" indent="0" algn="r">
              <a:buNone/>
            </a:pPr>
            <a:r>
              <a:rPr lang="ru-RU" sz="1700" dirty="0" smtClean="0"/>
              <a:t>(из воспоминаний  </a:t>
            </a:r>
            <a:r>
              <a:rPr lang="ru-RU" sz="1700" dirty="0" err="1" smtClean="0"/>
              <a:t>В.Иванченко</a:t>
            </a:r>
            <a:r>
              <a:rPr lang="ru-RU" sz="1700" dirty="0" smtClean="0"/>
              <a:t>)</a:t>
            </a: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1638505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ПЕРВОМАЙ В НПИ: 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Единство и солидарность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556792"/>
            <a:ext cx="6516216" cy="468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ПЕРВОМАЙ В ЮРГПУ (НПИ): 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Единство и солидарность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844824"/>
            <a:ext cx="6254646" cy="4174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Мы победим!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>И сейчас в наших передовых рядах стоят те, кто прошел закалку дружбой и солидарностью, и с юных лет продолжает славные традиции вуза. 	</a:t>
            </a:r>
          </a:p>
          <a:p>
            <a:pPr algn="ctr"/>
            <a:r>
              <a:rPr lang="ru-RU" sz="3600" dirty="0" smtClean="0"/>
              <a:t>Поэтому мы уверены в победе!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ПЕРВОМАЙ В ЮРГПУ (НПИ): 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Единство и солидарность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628800"/>
            <a:ext cx="5875366" cy="462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ПЕРВОМАЙ В ЮРГПУ (НПИ): 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Единство и солидарность</a:t>
            </a:r>
            <a:endParaRPr lang="ru-RU" dirty="0"/>
          </a:p>
        </p:txBody>
      </p:sp>
      <p:pic>
        <p:nvPicPr>
          <p:cNvPr id="4" name="Содержимое 3" descr="G:\буклет профком\ВЫБОРКА 2013 Для профкома\КИ 11 ПЕРВОМАЙ МИТИНГ\AYZ_8352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356992"/>
            <a:ext cx="4314305" cy="3171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G:\буклет профком\ВЫБОРКА 2013 Для профкома\КИ 11 ПЕРВОМАЙ МИТИНГ\AYZ_832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628800"/>
            <a:ext cx="39624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ТРАДИЦИИ ЖИВУТ!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	И сейчас, когда жизнь диктует нам новые условия, мы по традиции протянем руки друг другу и радость  ЕДИНСТВА спасет </a:t>
            </a:r>
            <a:r>
              <a:rPr lang="ru-RU" sz="3200" smtClean="0"/>
              <a:t>нашу планету!</a:t>
            </a:r>
            <a:endParaRPr lang="ru-RU" sz="3200" dirty="0" smtClean="0"/>
          </a:p>
          <a:p>
            <a:endParaRPr lang="ru-RU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501008"/>
            <a:ext cx="280831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Из нашей истории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1-е МАЯ – День международной солидарности трудящихся всех стран. </a:t>
            </a:r>
          </a:p>
          <a:p>
            <a:r>
              <a:rPr lang="ru-RU" dirty="0" smtClean="0"/>
              <a:t>В ДПИ до 1920г. этот день отмечали МАЕВКАМИ – собирались отдельными группами и на лодках уплывали на островки, подальше от полицейского надзора. </a:t>
            </a:r>
          </a:p>
          <a:p>
            <a:r>
              <a:rPr lang="ru-RU" dirty="0" smtClean="0"/>
              <a:t>Уже тогда зарождается прекрасная традиция –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СОЛИДАРНОСТИ, ВЗАИМОПОМОЩИ и ПОДДЕРЖКИ.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Интернационализм шагает по стране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Объект 3" descr="https://im0-tub-ru.yandex.net/i?id=59392e1b2cc2d750f05ea3c127c0b3e8-srl&amp;n=1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6872"/>
            <a:ext cx="3061639" cy="432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im0-tub-ru.yandex.net/i?id=beece6beef46c35b430308bac5c37008-l&amp;n=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564904"/>
            <a:ext cx="2664296" cy="3816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7204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Интернациональное воспитание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«Интернациональное воспитание молодежи должно идти неразрывно с выполнениями наших задач».</a:t>
            </a:r>
          </a:p>
          <a:p>
            <a:pPr marL="109728" indent="0" algn="r">
              <a:buNone/>
            </a:pPr>
            <a:r>
              <a:rPr lang="ru-RU" sz="1700" dirty="0" smtClean="0"/>
              <a:t>(из вступления секретаря горкома комсомола Новочеркасска </a:t>
            </a:r>
            <a:r>
              <a:rPr lang="ru-RU" sz="1700" dirty="0" err="1" smtClean="0"/>
              <a:t>Я.Щербины</a:t>
            </a:r>
            <a:r>
              <a:rPr lang="ru-RU" sz="1700" dirty="0" smtClean="0"/>
              <a:t>)</a:t>
            </a:r>
          </a:p>
          <a:p>
            <a:pPr marL="109728" indent="0">
              <a:buNone/>
            </a:pPr>
            <a:endParaRPr lang="ru-RU" sz="1700" dirty="0"/>
          </a:p>
          <a:p>
            <a:pPr marL="109728" indent="0" algn="just">
              <a:buNone/>
            </a:pPr>
            <a:r>
              <a:rPr lang="ru-RU" sz="2400" dirty="0" smtClean="0"/>
              <a:t>В 1931г. бюро горкома партии поручило с целью «поднятия оживления воспитательной интернациональной работы среди студентов организовать связь с зарубежными рабочими и студентами».</a:t>
            </a:r>
          </a:p>
          <a:p>
            <a:pPr marL="109728" indent="0" algn="just">
              <a:buNone/>
            </a:pPr>
            <a:r>
              <a:rPr lang="ru-RU" sz="2400" dirty="0" smtClean="0"/>
              <a:t>(Очерки истории комсомола НПИ)</a:t>
            </a:r>
          </a:p>
        </p:txBody>
      </p:sp>
    </p:spTree>
    <p:extLst>
      <p:ext uri="{BB962C8B-B14F-4D97-AF65-F5344CB8AC3E}">
        <p14:creationId xmlns:p14="http://schemas.microsoft.com/office/powerpoint/2010/main" val="2194050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Первая инициатива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3200" dirty="0" smtClean="0"/>
              <a:t>В </a:t>
            </a:r>
            <a:r>
              <a:rPr lang="ru-RU" sz="3200" dirty="0"/>
              <a:t>1931 году комсомольская </a:t>
            </a:r>
            <a:r>
              <a:rPr lang="ru-RU" sz="3200" dirty="0" smtClean="0"/>
              <a:t>организация Новочеркасского Индустриального Института  </a:t>
            </a:r>
            <a:r>
              <a:rPr lang="ru-RU" sz="3200" dirty="0"/>
              <a:t>выступила инициатором   установления интернациональных связей  с зарубежными студентами и молодежью. Инициатива была поддержана другими вузами Дона.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5646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Юнгштурм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»: бойцы солидарности</a:t>
            </a:r>
          </a:p>
        </p:txBody>
      </p:sp>
      <p:pic>
        <p:nvPicPr>
          <p:cNvPr id="4" name="Объект 3" descr="https://im0-tub-ru.yandex.net/i?id=b83ae674e6fc597cc71208ae274ad3c9-l&amp;n=1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3214433" cy="43243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923928" y="1772816"/>
            <a:ext cx="468052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«В </a:t>
            </a:r>
            <a:r>
              <a:rPr lang="ru-RU" dirty="0"/>
              <a:t>середине 30-хгг. в НИИ был организован комсомольский батальон, в котором проводилась строевая подготовка. </a:t>
            </a:r>
            <a:endParaRPr lang="ru-RU" dirty="0" smtClean="0"/>
          </a:p>
          <a:p>
            <a:r>
              <a:rPr lang="ru-RU" dirty="0" smtClean="0"/>
              <a:t>Все </a:t>
            </a:r>
            <a:r>
              <a:rPr lang="ru-RU" dirty="0"/>
              <a:t>комсомольцы батальона были одеты в «</a:t>
            </a:r>
            <a:r>
              <a:rPr lang="ru-RU" dirty="0" err="1"/>
              <a:t>юнгштурмовскую</a:t>
            </a:r>
            <a:r>
              <a:rPr lang="ru-RU" dirty="0"/>
              <a:t>»  форму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«Активизировался весь комсомол. И ребята, и девчата одели комсомольскую форму «</a:t>
            </a:r>
            <a:r>
              <a:rPr lang="ru-RU" dirty="0" err="1"/>
              <a:t>Юнгштурм</a:t>
            </a:r>
            <a:r>
              <a:rPr lang="ru-RU" dirty="0"/>
              <a:t>»: военные фуражки с красной звездой, гимнастерки с ремнем и портупеей, форменные брюки и куртки».</a:t>
            </a:r>
          </a:p>
          <a:p>
            <a:pPr marL="109728" indent="0" algn="r">
              <a:buNone/>
            </a:pPr>
            <a:r>
              <a:rPr lang="ru-RU" dirty="0"/>
              <a:t>(из воспоминаний </a:t>
            </a:r>
            <a:r>
              <a:rPr lang="ru-RU" dirty="0" err="1"/>
              <a:t>В.Швеца</a:t>
            </a:r>
            <a:r>
              <a:rPr lang="ru-RU" dirty="0"/>
              <a:t>, </a:t>
            </a:r>
            <a:r>
              <a:rPr lang="ru-RU" dirty="0" err="1"/>
              <a:t>В.Иванченк</a:t>
            </a:r>
            <a:r>
              <a:rPr lang="ru-RU" sz="1400" dirty="0" err="1"/>
              <a:t>о</a:t>
            </a:r>
            <a:r>
              <a:rPr lang="ru-RU" sz="1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16277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1-е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мая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 НИИ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1935г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4" name="Объект 3" descr="D:\ИСТОРИЯ\ФОТОГРАФИИ все\Фото альбома-НПИ-34-1 год - отчет\97 - 000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28800"/>
            <a:ext cx="6048672" cy="4032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3782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Первомайская демонстрация в Новочеркасске 1937г.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1724" y="1447800"/>
            <a:ext cx="6277751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НИИ – в авангарде интернационализма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Объект 3" descr="C:\Users\n.mikhaylova\Desktop\Знамя Коммуны 35-36\Camera\IMG_20190312_142034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24" r="14584" b="27778"/>
          <a:stretch/>
        </p:blipFill>
        <p:spPr bwMode="auto">
          <a:xfrm>
            <a:off x="251520" y="2348880"/>
            <a:ext cx="8568952" cy="36724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1535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63</TotalTime>
  <Words>424</Words>
  <Application>Microsoft Office PowerPoint</Application>
  <PresentationFormat>Экран (4:3)</PresentationFormat>
  <Paragraphs>43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Calibri</vt:lpstr>
      <vt:lpstr>Cambria</vt:lpstr>
      <vt:lpstr>Franklin Gothic Book</vt:lpstr>
      <vt:lpstr>Perpetua</vt:lpstr>
      <vt:lpstr>Wingdings 2</vt:lpstr>
      <vt:lpstr>Справедливость</vt:lpstr>
      <vt:lpstr>Традициям – жить!</vt:lpstr>
      <vt:lpstr>Из нашей истории</vt:lpstr>
      <vt:lpstr>Интернационализм шагает по стране</vt:lpstr>
      <vt:lpstr>Интернациональное воспитание</vt:lpstr>
      <vt:lpstr>Первая инициатива</vt:lpstr>
      <vt:lpstr>«Юнгштурм»: бойцы солидарности</vt:lpstr>
      <vt:lpstr>1-е мая В НИИ 1935г.</vt:lpstr>
      <vt:lpstr>Первомайская демонстрация в Новочеркасске 1937г.</vt:lpstr>
      <vt:lpstr>НИИ – в авангарде интернационализма</vt:lpstr>
      <vt:lpstr>Обмен интернациональным опытом</vt:lpstr>
      <vt:lpstr>Участие в конгрессе КИМа</vt:lpstr>
      <vt:lpstr>VI  КОНГРЕСС  Коммунистического Интернационала Молодежи 1935г.</vt:lpstr>
      <vt:lpstr>Интернационализм как образ жизни</vt:lpstr>
      <vt:lpstr>ПЕРВОМАЙ В НПИ:  Единство и солидарность</vt:lpstr>
      <vt:lpstr>ПЕРВОМАЙ В ЮРГПУ (НПИ):  Единство и солидарность</vt:lpstr>
      <vt:lpstr>Мы победим!</vt:lpstr>
      <vt:lpstr>ПЕРВОМАЙ В ЮРГПУ (НПИ):  Единство и солидарность</vt:lpstr>
      <vt:lpstr>ПЕРВОМАЙ В ЮРГПУ (НПИ):  Единство и солидарность</vt:lpstr>
      <vt:lpstr>ТРАДИЦИИ ЖИВУТ!</vt:lpstr>
    </vt:vector>
  </TitlesOfParts>
  <Company>Функциональность ограничена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Традициям – жить!</dc:title>
  <dc:creator>Демонстрационная версия</dc:creator>
  <cp:lastModifiedBy>Пользователь</cp:lastModifiedBy>
  <cp:revision>14</cp:revision>
  <dcterms:created xsi:type="dcterms:W3CDTF">2020-04-28T17:29:35Z</dcterms:created>
  <dcterms:modified xsi:type="dcterms:W3CDTF">2020-05-06T09:49:08Z</dcterms:modified>
</cp:coreProperties>
</file>