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4" r:id="rId2"/>
    <p:sldMasterId id="2147483666" r:id="rId3"/>
    <p:sldMasterId id="2147483672" r:id="rId4"/>
    <p:sldMasterId id="2147483670" r:id="rId5"/>
    <p:sldMasterId id="2147483668" r:id="rId6"/>
  </p:sldMasterIdLst>
  <p:handoutMasterIdLst>
    <p:handoutMasterId r:id="rId23"/>
  </p:handoutMasterIdLst>
  <p:sldIdLst>
    <p:sldId id="256" r:id="rId7"/>
    <p:sldId id="259" r:id="rId8"/>
    <p:sldId id="260" r:id="rId9"/>
    <p:sldId id="272" r:id="rId10"/>
    <p:sldId id="273" r:id="rId11"/>
    <p:sldId id="274" r:id="rId12"/>
    <p:sldId id="276" r:id="rId13"/>
    <p:sldId id="275" r:id="rId14"/>
    <p:sldId id="278" r:id="rId15"/>
    <p:sldId id="277" r:id="rId16"/>
    <p:sldId id="279" r:id="rId17"/>
    <p:sldId id="280" r:id="rId18"/>
    <p:sldId id="281" r:id="rId19"/>
    <p:sldId id="283" r:id="rId20"/>
    <p:sldId id="282" r:id="rId21"/>
    <p:sldId id="284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C"/>
    <a:srgbClr val="98B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6" autoAdjust="0"/>
    <p:restoredTop sz="91508" autoAdjust="0"/>
  </p:normalViewPr>
  <p:slideViewPr>
    <p:cSldViewPr showGuides="1">
      <p:cViewPr varScale="1">
        <p:scale>
          <a:sx n="120" d="100"/>
          <a:sy n="120" d="100"/>
        </p:scale>
        <p:origin x="182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03287196859246E-2"/>
          <c:y val="0.12782731386958382"/>
          <c:w val="0.96239342560628149"/>
          <c:h val="0.8295635815072215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Чтение лекций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1"/>
          <c:dLbls>
            <c:dLbl>
              <c:idx val="1"/>
              <c:layout>
                <c:manualLayout>
                  <c:x val="-2.2222066687197291E-2"/>
                  <c:y val="-1.1620664897234892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61-4842-A0EC-E8394406060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Меньше нормы</c:v>
                </c:pt>
                <c:pt idx="1">
                  <c:v>Равно норме</c:v>
                </c:pt>
                <c:pt idx="2">
                  <c:v>Больше нормы</c:v>
                </c:pt>
                <c:pt idx="3">
                  <c:v>Не указано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96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61-4842-A0EC-E83944060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38464"/>
        <c:axId val="80257024"/>
      </c:barChart>
      <c:catAx>
        <c:axId val="80238464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80257024"/>
        <c:crosses val="autoZero"/>
        <c:auto val="1"/>
        <c:lblAlgn val="ctr"/>
        <c:lblOffset val="100"/>
        <c:noMultiLvlLbl val="1"/>
      </c:catAx>
      <c:valAx>
        <c:axId val="8025702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8023846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03287196859246E-2"/>
          <c:y val="0.28333333333333333"/>
          <c:w val="0.96239342560628149"/>
          <c:h val="0.6708333333333332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Чтение лекций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1"/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AF05-46BF-AAD0-E4EE9771AA00}"/>
              </c:ext>
            </c:extLst>
          </c:dPt>
          <c:dPt>
            <c:idx val="3"/>
            <c:invertIfNegative val="1"/>
            <c:bubble3D val="0"/>
            <c:spPr>
              <a:noFill/>
              <a:ln w="22225"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AF05-46BF-AAD0-E4EE9771AA0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занятий; </a:t>
                    </a:r>
                    <a:fld id="{5B69667B-1D1A-40D5-B00A-47C4C589EADB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5E010CF-6B25-4C1A-A49C-89F763E7959E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5D3-4D61-8F64-F6300F6CEC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занятий; </a:t>
                    </a:r>
                    <a:fld id="{9580A826-BEBE-4D86-AAC9-18170EA52942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2CD7E51A-132E-4113-A118-CF3FD377057F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F05-46BF-AAD0-E4EE9771AA0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занятий; </a:t>
                    </a:r>
                    <a:fld id="{4CCFDBE9-8D51-4031-9009-B9F64822ADE9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0C54BE0A-B42E-441E-AF66-583A4F607A6A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5D3-4D61-8F64-F6300F6CEC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занятий; </a:t>
                    </a:r>
                    <a:fld id="{6B97E738-C447-4E4A-8F49-D59F257E9433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6F16952C-D79C-473B-A7D7-8B6B38FDCF6A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F05-46BF-AAD0-E4EE9771AA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Меньше нормы</c:v>
                </c:pt>
                <c:pt idx="1">
                  <c:v>Равно норме</c:v>
                </c:pt>
                <c:pt idx="2">
                  <c:v>Больше нормы</c:v>
                </c:pt>
                <c:pt idx="3">
                  <c:v>Не указано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95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3-AF05-46BF-AAD0-E4EE9771A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404480"/>
        <c:axId val="124406016"/>
      </c:barChart>
      <c:catAx>
        <c:axId val="124404480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24406016"/>
        <c:crosses val="autoZero"/>
        <c:auto val="1"/>
        <c:lblAlgn val="ctr"/>
        <c:lblOffset val="100"/>
        <c:noMultiLvlLbl val="1"/>
      </c:catAx>
      <c:valAx>
        <c:axId val="12440601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2440448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03287196859246E-2"/>
          <c:y val="0.36931514917269437"/>
          <c:w val="0.96239342560628149"/>
          <c:h val="0.5792612224614874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Чтение лекций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1"/>
          <c:dPt>
            <c:idx val="1"/>
            <c:invertIfNegative val="1"/>
            <c:bubble3D val="0"/>
            <c:spPr>
              <a:solidFill>
                <a:schemeClr val="accent4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9E1-4F87-A7BD-DAFA85F28EAE}"/>
              </c:ext>
            </c:extLst>
          </c:dPt>
          <c:dPt>
            <c:idx val="3"/>
            <c:invertIfNegative val="1"/>
            <c:bubble3D val="0"/>
            <c:spPr>
              <a:noFill/>
              <a:ln w="1905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C9E1-4F87-A7BD-DAFA85F28EA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работ; </a:t>
                    </a:r>
                    <a:fld id="{5EB28C1B-8A65-42C9-B85B-F9A845D11B9F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8DF59872-B0B0-44F5-B38F-C7A83FCE66DA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7D8-4EC0-B648-F8058614E1C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работ; </a:t>
                    </a:r>
                    <a:fld id="{8B61C72F-1FE0-40B2-AB0B-EE2B351FD0B6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43940BE1-069B-4DD9-97A4-BB2A82F2688B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9E1-4F87-A7BD-DAFA85F28EA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работ; </a:t>
                    </a:r>
                    <a:fld id="{930DCD1E-2E9E-439F-B0A2-AC2186336906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6CCAF5B1-2BB1-40C7-936A-44AACE420A39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7D8-4EC0-B648-F8058614E1C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работ; </a:t>
                    </a:r>
                    <a:fld id="{0AFEC278-3B90-4335-92F9-497C0A7A1245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0771339D-4ABB-461C-9C58-89037734E574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9E1-4F87-A7BD-DAFA85F28EA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Меньше нормы</c:v>
                </c:pt>
                <c:pt idx="1">
                  <c:v>Равно норме</c:v>
                </c:pt>
                <c:pt idx="2">
                  <c:v>Больше нормы</c:v>
                </c:pt>
                <c:pt idx="3">
                  <c:v>Не указано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94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E1-4F87-A7BD-DAFA85F28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960192"/>
        <c:axId val="127791872"/>
      </c:barChart>
      <c:catAx>
        <c:axId val="109960192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27791872"/>
        <c:crosses val="autoZero"/>
        <c:auto val="1"/>
        <c:lblAlgn val="ctr"/>
        <c:lblOffset val="100"/>
        <c:noMultiLvlLbl val="1"/>
      </c:catAx>
      <c:valAx>
        <c:axId val="12779187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0996019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03287196859246E-2"/>
          <c:y val="0.2992551823414451"/>
          <c:w val="0.96239342560628149"/>
          <c:h val="0.6508689539349806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Чтение лекций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1"/>
          <c:dPt>
            <c:idx val="3"/>
            <c:invertIfNegative val="1"/>
            <c:bubble3D val="0"/>
            <c:spPr>
              <a:noFill/>
              <a:ln w="2540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890-44B9-9E66-2999FF64E1E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консультаций; </a:t>
                    </a:r>
                    <a:fld id="{B9B05F2B-1546-4AB9-9E1F-93C866FEF737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11001D40-AF2F-41F0-A0C2-81F6FD1561D7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33-47E3-A765-89AC1EB102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консультаций; </a:t>
                    </a:r>
                    <a:fld id="{656C8BF1-1FA4-41B4-AA02-4CB7D9725968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1D9E5E29-ED9A-4486-B91E-88C3D12094D8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433-47E3-A765-89AC1EB102D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консультаций; </a:t>
                    </a:r>
                    <a:fld id="{F5FA808A-6729-44A5-95B7-9EEDB9BE5B37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EBB6E610-82A7-4197-A6B7-03831AF3FE19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433-47E3-A765-89AC1EB102D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600" baseline="0" smtClean="0"/>
                      <a:t>Проведение консультаций; </a:t>
                    </a:r>
                    <a:fld id="{6342DAA9-B6C1-4984-880A-6197F795DC17}" type="CATEGORYNAME">
                      <a:rPr lang="ru-RU" sz="1600" baseline="0"/>
                      <a:pPr/>
                      <a:t>[ИМЯ КАТЕГОРИИ]</a:t>
                    </a:fld>
                    <a:r>
                      <a:rPr lang="ru-RU" sz="1600" baseline="0" dirty="0"/>
                      <a:t>; </a:t>
                    </a:r>
                    <a:fld id="{52D23280-368E-4DDA-8E48-7178B3E9BCFA}" type="VALUE">
                      <a:rPr lang="ru-RU" baseline="0"/>
                      <a:pPr/>
                      <a:t>[ЗНАЧЕНИЕ]</a:t>
                    </a:fld>
                    <a:endParaRPr lang="ru-RU" sz="1600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890-44B9-9E66-2999FF64E1E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Меньше нормы</c:v>
                </c:pt>
                <c:pt idx="1">
                  <c:v>Равно норме</c:v>
                </c:pt>
                <c:pt idx="2">
                  <c:v>Больше нормы</c:v>
                </c:pt>
                <c:pt idx="3">
                  <c:v>Не указано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27</c:v>
                </c:pt>
                <c:pt idx="2">
                  <c:v>5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90-44B9-9E66-2999FF64E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5376"/>
        <c:axId val="18646912"/>
      </c:barChart>
      <c:catAx>
        <c:axId val="18645376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8646912"/>
        <c:crosses val="autoZero"/>
        <c:auto val="1"/>
        <c:lblAlgn val="ctr"/>
        <c:lblOffset val="100"/>
        <c:noMultiLvlLbl val="1"/>
      </c:catAx>
      <c:valAx>
        <c:axId val="1864691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864537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03287196859246E-2"/>
          <c:y val="0.1855511985058049"/>
          <c:w val="0.96239342560628149"/>
          <c:h val="0.7669822158299194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Чтение лекций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1"/>
          <c:dPt>
            <c:idx val="0"/>
            <c:invertIfNegative val="1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A9E-497B-844A-C4E01FFD9B0F}"/>
              </c:ext>
            </c:extLst>
          </c:dPt>
          <c:dPt>
            <c:idx val="1"/>
            <c:invertIfNegative val="1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A9E-497B-844A-C4E01FFD9B0F}"/>
              </c:ext>
            </c:extLst>
          </c:dPt>
          <c:dPt>
            <c:idx val="2"/>
            <c:invertIfNegative val="1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4A9E-497B-844A-C4E01FFD9B0F}"/>
              </c:ext>
            </c:extLst>
          </c:dPt>
          <c:dPt>
            <c:idx val="3"/>
            <c:invertIfNegative val="1"/>
            <c:bubble3D val="0"/>
            <c:spPr>
              <a:noFill/>
              <a:ln w="25400"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4A9E-497B-844A-C4E01FFD9B0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консультаций; </a:t>
                    </a:r>
                    <a:fld id="{FD234CBB-2052-438E-897C-B9DE041B83D1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BC545BD7-5B98-48E2-AE69-7B1772725031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9E-497B-844A-C4E01FFD9B0F}"/>
                </c:ext>
              </c:extLst>
            </c:dLbl>
            <c:dLbl>
              <c:idx val="1"/>
              <c:layout>
                <c:manualLayout>
                  <c:x val="3.418779490338013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Проведение консультаций; </a:t>
                    </a:r>
                    <a:fld id="{DE29777B-C2C6-4EB8-8F41-60C3D5068AC3}" type="CATEGORYNAME">
                      <a:rPr lang="ru-RU" sz="1400" baseline="0"/>
                      <a:pPr/>
                      <a:t>[ИМЯ КАТЕГОРИИ]</a:t>
                    </a:fld>
                    <a:r>
                      <a:rPr lang="ru-RU" sz="1400" baseline="0" dirty="0"/>
                      <a:t>; </a:t>
                    </a:r>
                    <a:fld id="{C3DD6755-BA5C-4706-88D9-56F8151D9FDF}" type="VALUE">
                      <a:rPr lang="ru-RU" sz="1400" baseline="0"/>
                      <a:pPr/>
                      <a:t>[ЗНАЧЕНИЕ]</a:t>
                    </a:fld>
                    <a:endParaRPr lang="ru-RU" sz="1400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9E-497B-844A-C4E01FFD9B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консультаций; </a:t>
                    </a:r>
                    <a:fld id="{4BDE58CD-4FB3-4506-8036-58E91ACD4CC9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EF6E6076-58BB-4CC6-A856-33DFE62B1D06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A9E-497B-844A-C4E01FFD9B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baseline="0" smtClean="0"/>
                      <a:t>Проведение консультаций; </a:t>
                    </a:r>
                    <a:fld id="{4BFB457F-E328-4E26-A58E-EBC74191BBDA}" type="CATEGORYNAME">
                      <a:rPr lang="ru-RU" baseline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1A47D1C2-1C49-4F30-8E72-DB6166AAF968}" type="VALUE">
                      <a:rPr lang="ru-RU" baseline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A9E-497B-844A-C4E01FFD9B0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Меньше нормы</c:v>
                </c:pt>
                <c:pt idx="1">
                  <c:v>Равно норме</c:v>
                </c:pt>
                <c:pt idx="2">
                  <c:v>Больше нормы</c:v>
                </c:pt>
                <c:pt idx="3">
                  <c:v>Не указано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50</c:v>
                </c:pt>
                <c:pt idx="2">
                  <c:v>3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9E-497B-844A-C4E01FFD9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230336"/>
        <c:axId val="175214592"/>
      </c:barChart>
      <c:catAx>
        <c:axId val="173230336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75214592"/>
        <c:crosses val="autoZero"/>
        <c:auto val="1"/>
        <c:lblAlgn val="ctr"/>
        <c:lblOffset val="100"/>
        <c:noMultiLvlLbl val="1"/>
      </c:catAx>
      <c:valAx>
        <c:axId val="1752145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732303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ACD9E-442D-4CAD-851D-7B544E0C904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91459-E837-48AF-B081-015961A6CA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41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22E2E-8C2C-E069-ABEE-41C567903C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3548" y="1275606"/>
            <a:ext cx="7992888" cy="1153914"/>
          </a:xfrm>
        </p:spPr>
        <p:txBody>
          <a:bodyPr anchor="b"/>
          <a:lstStyle>
            <a:lvl1pPr algn="ctr">
              <a:defRPr sz="4400">
                <a:solidFill>
                  <a:srgbClr val="005FAC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19AAB2-5787-A915-D9A6-F39D39A48A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32040" y="3003798"/>
            <a:ext cx="3068960" cy="1241822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005FA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Докладчик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D7439F-A712-4272-6637-C062CB7B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43808" y="4767994"/>
            <a:ext cx="3451262" cy="2738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г. Москва, 7 февраля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10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22E2E-8C2C-E069-ABEE-41C567903C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520" y="123478"/>
            <a:ext cx="6957392" cy="744798"/>
          </a:xfrm>
        </p:spPr>
        <p:txBody>
          <a:bodyPr anchor="b">
            <a:normAutofit/>
          </a:bodyPr>
          <a:lstStyle>
            <a:lvl1pPr algn="l">
              <a:defRPr sz="3600" baseline="0"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19AAB2-5787-A915-D9A6-F39D39A48A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520" y="1131590"/>
            <a:ext cx="7452828" cy="331236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166800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22E2E-8C2C-E069-ABEE-41C567903C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3528" y="303498"/>
            <a:ext cx="6858000" cy="648072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FAC"/>
                </a:solidFill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19AAB2-5787-A915-D9A6-F39D39A48A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7524" y="1635646"/>
            <a:ext cx="7713476" cy="280831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5FA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281071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22E2E-8C2C-E069-ABEE-41C567903C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3528" y="303498"/>
            <a:ext cx="6858000" cy="648072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FAC"/>
                </a:solidFill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19AAB2-5787-A915-D9A6-F39D39A48A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7524" y="1635646"/>
            <a:ext cx="7713476" cy="280831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5FA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28107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22E2E-8C2C-E069-ABEE-41C567903C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3528" y="303498"/>
            <a:ext cx="6858000" cy="648072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FAC"/>
                </a:solidFill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19AAB2-5787-A915-D9A6-F39D39A48A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7524" y="1635646"/>
            <a:ext cx="7713476" cy="280831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5FA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281071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22E2E-8C2C-E069-ABEE-41C567903C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3528" y="303498"/>
            <a:ext cx="6858000" cy="648072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FAC"/>
                </a:solidFill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19AAB2-5787-A915-D9A6-F39D39A48A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7524" y="1635646"/>
            <a:ext cx="7713476" cy="280831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5FA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281071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98AEC-3214-5DC3-DB85-9740B305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52763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презентации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06171C-6629-AC26-A0F7-316AB230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12160" y="3651870"/>
            <a:ext cx="2160240" cy="872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Докладчик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F451E4-46EB-87AB-8F8A-784A14191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63788" y="4767994"/>
            <a:ext cx="309634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ru-RU" dirty="0"/>
              <a:t>г. Москва, 7 февраля 2024 года</a:t>
            </a:r>
          </a:p>
        </p:txBody>
      </p:sp>
      <p:sp>
        <p:nvSpPr>
          <p:cNvPr id="11" name="Заголовок 3">
            <a:extLst>
              <a:ext uri="{FF2B5EF4-FFF2-40B4-BE49-F238E27FC236}">
                <a16:creationId xmlns:a16="http://schemas.microsoft.com/office/drawing/2014/main" id="{3689E46A-AFE0-01BA-6006-A820AB6DDCBD}"/>
              </a:ext>
            </a:extLst>
          </p:cNvPr>
          <p:cNvSpPr txBox="1">
            <a:spLocks/>
          </p:cNvSpPr>
          <p:nvPr userDrawn="1"/>
        </p:nvSpPr>
        <p:spPr>
          <a:xfrm>
            <a:off x="863588" y="-151319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5FA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ОБЩЕРОССИЙСКИЙ ПРОФСОЮЗ ОБРАЗОВАНИЯ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0A076E8-A1FE-9FFB-ABFB-33A44971C1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70000" contrast="-8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452" y="1932678"/>
            <a:ext cx="944548" cy="321082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236F54-4BAB-864C-8A15-6BB1D83F8BC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4" y="159482"/>
            <a:ext cx="1765128" cy="99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3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005FAC"/>
          </a:solidFill>
          <a:latin typeface="Arial Black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005FAC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98AEC-3214-5DC3-DB85-9740B305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23478"/>
            <a:ext cx="6948772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06171C-6629-AC26-A0F7-316AB230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508" y="1347614"/>
            <a:ext cx="7560840" cy="3060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 слайда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0A076E8-A1FE-9FFB-ABFB-33A44971C1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70000" contrast="-8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452" y="1932678"/>
            <a:ext cx="944548" cy="321082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236F54-4BAB-864C-8A15-6BB1D83F8BC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332" y="87474"/>
            <a:ext cx="1332148" cy="75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5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rgbClr val="005FAC"/>
          </a:solidFill>
          <a:latin typeface="Arial Black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005FAC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98AEC-3214-5DC3-DB85-9740B305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40" y="123478"/>
            <a:ext cx="6264696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06171C-6629-AC26-A0F7-316AB230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540" y="1527634"/>
            <a:ext cx="8208912" cy="299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 слайда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236F54-4BAB-864C-8A15-6BB1D83F8B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159482"/>
            <a:ext cx="1260140" cy="7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19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rgbClr val="005FAC"/>
          </a:solidFill>
          <a:latin typeface="Arial Black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005FAC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98AEC-3214-5DC3-DB85-9740B305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40" y="123478"/>
            <a:ext cx="6264696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06171C-6629-AC26-A0F7-316AB230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540" y="1527634"/>
            <a:ext cx="8208912" cy="299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 слайда</a:t>
            </a:r>
          </a:p>
        </p:txBody>
      </p:sp>
      <p:pic>
        <p:nvPicPr>
          <p:cNvPr id="5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107504" y="4695986"/>
            <a:ext cx="648072" cy="364107"/>
          </a:xfrm>
          <a:prstGeom prst="rect">
            <a:avLst/>
          </a:prstGeom>
          <a:noFill/>
        </p:spPr>
      </p:pic>
      <p:pic>
        <p:nvPicPr>
          <p:cNvPr id="7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827584" y="4695986"/>
            <a:ext cx="648072" cy="364107"/>
          </a:xfrm>
          <a:prstGeom prst="rect">
            <a:avLst/>
          </a:prstGeom>
          <a:noFill/>
        </p:spPr>
      </p:pic>
      <p:pic>
        <p:nvPicPr>
          <p:cNvPr id="8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1619672" y="4695986"/>
            <a:ext cx="648072" cy="364107"/>
          </a:xfrm>
          <a:prstGeom prst="rect">
            <a:avLst/>
          </a:prstGeom>
          <a:noFill/>
        </p:spPr>
      </p:pic>
      <p:pic>
        <p:nvPicPr>
          <p:cNvPr id="9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2411760" y="4695986"/>
            <a:ext cx="648072" cy="364107"/>
          </a:xfrm>
          <a:prstGeom prst="rect">
            <a:avLst/>
          </a:prstGeom>
          <a:noFill/>
        </p:spPr>
      </p:pic>
      <p:pic>
        <p:nvPicPr>
          <p:cNvPr id="10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3203848" y="4695986"/>
            <a:ext cx="648072" cy="364107"/>
          </a:xfrm>
          <a:prstGeom prst="rect">
            <a:avLst/>
          </a:prstGeom>
          <a:noFill/>
        </p:spPr>
      </p:pic>
      <p:pic>
        <p:nvPicPr>
          <p:cNvPr id="11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3995936" y="4695986"/>
            <a:ext cx="648072" cy="364107"/>
          </a:xfrm>
          <a:prstGeom prst="rect">
            <a:avLst/>
          </a:prstGeom>
          <a:noFill/>
        </p:spPr>
      </p:pic>
      <p:pic>
        <p:nvPicPr>
          <p:cNvPr id="12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4788024" y="4695986"/>
            <a:ext cx="648072" cy="364107"/>
          </a:xfrm>
          <a:prstGeom prst="rect">
            <a:avLst/>
          </a:prstGeom>
          <a:noFill/>
        </p:spPr>
      </p:pic>
      <p:pic>
        <p:nvPicPr>
          <p:cNvPr id="13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616116" y="4695986"/>
            <a:ext cx="648072" cy="364107"/>
          </a:xfrm>
          <a:prstGeom prst="rect">
            <a:avLst/>
          </a:prstGeom>
          <a:noFill/>
        </p:spPr>
      </p:pic>
      <p:pic>
        <p:nvPicPr>
          <p:cNvPr id="14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6444208" y="4695986"/>
            <a:ext cx="648072" cy="364107"/>
          </a:xfrm>
          <a:prstGeom prst="rect">
            <a:avLst/>
          </a:prstGeom>
          <a:noFill/>
        </p:spPr>
      </p:pic>
      <p:pic>
        <p:nvPicPr>
          <p:cNvPr id="15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7236296" y="4695986"/>
            <a:ext cx="648072" cy="364107"/>
          </a:xfrm>
          <a:prstGeom prst="rect">
            <a:avLst/>
          </a:prstGeom>
          <a:noFill/>
        </p:spPr>
      </p:pic>
      <p:pic>
        <p:nvPicPr>
          <p:cNvPr id="16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8028384" y="4695986"/>
            <a:ext cx="648072" cy="364107"/>
          </a:xfrm>
          <a:prstGeom prst="rect">
            <a:avLst/>
          </a:prstGeom>
          <a:noFill/>
        </p:spPr>
      </p:pic>
      <p:pic>
        <p:nvPicPr>
          <p:cNvPr id="17" name="Picture 2" descr="C:\Users\Balog\Downloads\Лого горизонтальный.jp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 rot="16200000">
            <a:off x="8534474" y="4549936"/>
            <a:ext cx="648072" cy="364107"/>
          </a:xfrm>
          <a:prstGeom prst="rect">
            <a:avLst/>
          </a:prstGeom>
          <a:noFill/>
        </p:spPr>
      </p:pic>
      <p:pic>
        <p:nvPicPr>
          <p:cNvPr id="18" name="Picture 2" descr="C:\Users\Balog\Downloads\1640674341_logo_2022_kk-PhotoRoom.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27875" y="0"/>
            <a:ext cx="1134799" cy="43359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19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rgbClr val="005FAC"/>
          </a:solidFill>
          <a:latin typeface="Arial Black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005FAC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98AEC-3214-5DC3-DB85-9740B305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40" y="123478"/>
            <a:ext cx="6264696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06171C-6629-AC26-A0F7-316AB230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540" y="1527634"/>
            <a:ext cx="8208912" cy="299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 слайда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236F54-4BAB-864C-8A15-6BB1D83F8B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159482"/>
            <a:ext cx="1260140" cy="709748"/>
          </a:xfrm>
          <a:prstGeom prst="rect">
            <a:avLst/>
          </a:prstGeom>
        </p:spPr>
      </p:pic>
      <p:pic>
        <p:nvPicPr>
          <p:cNvPr id="5" name="Picture 4" descr="C:\Users\Balog\Desktop\diplom.jpg"/>
          <p:cNvPicPr>
            <a:picLocks noChangeAspect="1" noChangeArrowheads="1"/>
          </p:cNvPicPr>
          <p:nvPr userDrawn="1"/>
        </p:nvPicPr>
        <p:blipFill>
          <a:blip r:embed="rId4" cstate="print">
            <a:lum bright="30000"/>
          </a:blip>
          <a:srcRect/>
          <a:stretch>
            <a:fillRect/>
          </a:stretch>
        </p:blipFill>
        <p:spPr bwMode="auto">
          <a:xfrm>
            <a:off x="0" y="-5070"/>
            <a:ext cx="330483" cy="5148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19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rgbClr val="005FAC"/>
          </a:solidFill>
          <a:latin typeface="Arial Black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005FAC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98AEC-3214-5DC3-DB85-9740B305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40" y="123478"/>
            <a:ext cx="6264696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06171C-6629-AC26-A0F7-316AB230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540" y="1527634"/>
            <a:ext cx="8208912" cy="299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 слайда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236F54-4BAB-864C-8A15-6BB1D83F8B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159482"/>
            <a:ext cx="1260140" cy="709748"/>
          </a:xfrm>
          <a:prstGeom prst="rect">
            <a:avLst/>
          </a:prstGeom>
        </p:spPr>
      </p:pic>
      <p:pic>
        <p:nvPicPr>
          <p:cNvPr id="5" name="Picture 2" descr="C:\Users\Balog\Desktop\diplom.jpg"/>
          <p:cNvPicPr>
            <a:picLocks noChangeAspect="1" noChangeArrowheads="1"/>
          </p:cNvPicPr>
          <p:nvPr userDrawn="1"/>
        </p:nvPicPr>
        <p:blipFill>
          <a:blip r:embed="rId4" cstate="print">
            <a:lum bright="30000"/>
          </a:blip>
          <a:srcRect l="1176" t="14070" b="41809"/>
          <a:stretch>
            <a:fillRect/>
          </a:stretch>
        </p:blipFill>
        <p:spPr bwMode="auto">
          <a:xfrm>
            <a:off x="0" y="4649097"/>
            <a:ext cx="9144000" cy="4944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19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rgbClr val="005FAC"/>
          </a:solidFill>
          <a:latin typeface="Arial Black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005FAC"/>
          </a:solidFill>
          <a:latin typeface="Arial" pitchFamily="34" charset="0"/>
          <a:ea typeface="+mn-ea"/>
          <a:cs typeface="Arial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0BA18C0-9B1D-9FB3-8A56-FFAB26E41680}"/>
              </a:ext>
            </a:extLst>
          </p:cNvPr>
          <p:cNvSpPr txBox="1">
            <a:spLocks/>
          </p:cNvSpPr>
          <p:nvPr/>
        </p:nvSpPr>
        <p:spPr>
          <a:xfrm>
            <a:off x="683568" y="152763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ru-RU" sz="4400" dirty="0">
                <a:solidFill>
                  <a:srgbClr val="005FAC"/>
                </a:solidFill>
              </a:rPr>
              <a:t>Нормы времени по видам учебной работы: аудиторные занятия; </a:t>
            </a:r>
            <a:r>
              <a:rPr lang="ru-RU" sz="4400" dirty="0" smtClean="0">
                <a:solidFill>
                  <a:srgbClr val="005FAC"/>
                </a:solidFill>
              </a:rPr>
              <a:t>консультации</a:t>
            </a:r>
          </a:p>
          <a:p>
            <a:endParaRPr lang="ru-RU" sz="4400" dirty="0">
              <a:solidFill>
                <a:srgbClr val="005FAC"/>
              </a:solidFill>
            </a:endParaRP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F3436A02-920C-B4F5-C9D3-1E4389E42892}"/>
              </a:ext>
            </a:extLst>
          </p:cNvPr>
          <p:cNvSpPr txBox="1">
            <a:spLocks/>
          </p:cNvSpPr>
          <p:nvPr/>
        </p:nvSpPr>
        <p:spPr>
          <a:xfrm>
            <a:off x="6120172" y="3507854"/>
            <a:ext cx="2160240" cy="8728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005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Докладчики:</a:t>
            </a:r>
          </a:p>
          <a:p>
            <a:pPr algn="l"/>
            <a:r>
              <a:rPr lang="ru-RU" sz="1800" dirty="0" smtClean="0">
                <a:solidFill>
                  <a:srgbClr val="005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А.Е. Анисимов</a:t>
            </a:r>
            <a:endParaRPr lang="en-US" sz="1800" dirty="0">
              <a:solidFill>
                <a:srgbClr val="005F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>
                <a:solidFill>
                  <a:srgbClr val="005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Е.А. Лазарева</a:t>
            </a:r>
          </a:p>
        </p:txBody>
      </p:sp>
      <p:sp>
        <p:nvSpPr>
          <p:cNvPr id="6" name="Дата 3">
            <a:extLst>
              <a:ext uri="{FF2B5EF4-FFF2-40B4-BE49-F238E27FC236}">
                <a16:creationId xmlns:a16="http://schemas.microsoft.com/office/drawing/2014/main" id="{4C1CF978-934C-038B-573B-8E04203BE2DD}"/>
              </a:ext>
            </a:extLst>
          </p:cNvPr>
          <p:cNvSpPr txBox="1">
            <a:spLocks/>
          </p:cNvSpPr>
          <p:nvPr/>
        </p:nvSpPr>
        <p:spPr>
          <a:xfrm>
            <a:off x="2663788" y="4515966"/>
            <a:ext cx="3096344" cy="5258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2"/>
                </a:solidFill>
              </a:rPr>
              <a:t>с</a:t>
            </a:r>
            <a:r>
              <a:rPr lang="ru-RU" dirty="0" smtClean="0">
                <a:solidFill>
                  <a:schemeClr val="tx2"/>
                </a:solidFill>
              </a:rPr>
              <a:t>.Дивноморское,12.09. </a:t>
            </a:r>
            <a:r>
              <a:rPr lang="ru-RU" dirty="0">
                <a:solidFill>
                  <a:schemeClr val="tx2"/>
                </a:solidFill>
              </a:rPr>
              <a:t>2024 </a:t>
            </a:r>
            <a:r>
              <a:rPr lang="ru-RU" dirty="0" smtClean="0">
                <a:solidFill>
                  <a:schemeClr val="tx2"/>
                </a:solidFill>
              </a:rPr>
              <a:t>г.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7F052A-2720-43AF-8446-3ABD6186736A}"/>
              </a:ext>
            </a:extLst>
          </p:cNvPr>
          <p:cNvSpPr txBox="1"/>
          <p:nvPr/>
        </p:nvSpPr>
        <p:spPr>
          <a:xfrm>
            <a:off x="914112" y="2298529"/>
            <a:ext cx="7670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Краткий предварительный анализ по итогам работы рабочей подгруппы профсоюза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2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Рекомендации в Примерные нормы : Проведение лабораторных работ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2C933C4-0A0E-4E11-BFDB-A396FD4DE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348669"/>
              </p:ext>
            </p:extLst>
          </p:nvPr>
        </p:nvGraphicFramePr>
        <p:xfrm>
          <a:off x="107504" y="879562"/>
          <a:ext cx="8572561" cy="3840079"/>
        </p:xfrm>
        <a:graphic>
          <a:graphicData uri="http://schemas.openxmlformats.org/drawingml/2006/table">
            <a:tbl>
              <a:tblPr/>
              <a:tblGrid>
                <a:gridCol w="111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8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№ по перечню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Письма-2003 (если имеется)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Категория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Наименование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Норма времени в часах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Примечание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Calibri"/>
                          <a:ea typeface="Times New Roman"/>
                          <a:cs typeface="Times New Roman"/>
                        </a:rPr>
                        <a:t>Аудиторные занятия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Calibri"/>
                          <a:ea typeface="Times New Roman"/>
                          <a:cs typeface="Times New Roman"/>
                        </a:rPr>
                        <a:t>Проведение лабораторных работ, практикумов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Calibri"/>
                          <a:ea typeface="Times New Roman"/>
                          <a:cs typeface="Times New Roman"/>
                        </a:rPr>
                        <a:t>за 1 академический час для одной учебной подгруппы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Численность обучающихся в учебных подгруппах устанавливается организацией самостоятельно в соответствии с оснащенностью </a:t>
                      </a:r>
                      <a:r>
                        <a:rPr lang="ru-RU" sz="1200" i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лабораторий. При проведении лабораторных работ, практикумов с использованием </a:t>
                      </a:r>
                      <a:r>
                        <a:rPr lang="ru-RU" sz="1200" i="1" dirty="0" err="1">
                          <a:latin typeface="Calibri"/>
                          <a:ea typeface="Times New Roman"/>
                          <a:cs typeface="Times New Roman"/>
                        </a:rPr>
                        <a:t>ЭОиДОТ</a:t>
                      </a: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 норма времени устанавливается в размере не менее 1 часа за 1 академический час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224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Консультации(в соответствии с Письмом-2003)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D0FB354-7858-4052-B393-8D350A931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87075"/>
              </p:ext>
            </p:extLst>
          </p:nvPr>
        </p:nvGraphicFramePr>
        <p:xfrm>
          <a:off x="306760" y="951570"/>
          <a:ext cx="8358246" cy="35907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8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1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5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2.6.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Консультации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Проведение консультаций по учебным дисциплинам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 общего числа лекционных часов на изучение каждой дисциплины по учебному плану на 1 группу: 5% - по очной группе обучения; 10%- по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очно-заочной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(вечерней) форме обучения; 15% - по заочной форме обучения и экстернату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2.7.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Консультации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Проведение консультаций перед экзаменами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Перед вступительным испытанием – 2 часа на поток, перед промежуточной аттестацией – 2 часа на группу, перед итоговой аттестацией студентов и аспирантов – 2 часа на группу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2.8.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Консультации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Индивидуальные консультации по программам дополнительного профессионального образования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 сроке обучения: от 4 до 6 месяцев – 40 часов и при сроке обучения от 1 до 3 месяцев – 20 часов на каждого слушателя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27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7474"/>
            <a:ext cx="7488832" cy="998951"/>
          </a:xfrm>
        </p:spPr>
        <p:txBody>
          <a:bodyPr>
            <a:noAutofit/>
          </a:bodyPr>
          <a:lstStyle/>
          <a:p>
            <a:r>
              <a:rPr lang="ru-RU" sz="2400" b="1" dirty="0"/>
              <a:t>Вид учебной работы: </a:t>
            </a:r>
            <a:r>
              <a:rPr lang="ru-RU" sz="2400" b="1" dirty="0">
                <a:solidFill>
                  <a:srgbClr val="0070C0"/>
                </a:solidFill>
              </a:rPr>
              <a:t>Проведение консультаций  по учебным дисциплинам (очная форма)</a:t>
            </a:r>
            <a:endParaRPr lang="ru-RU" sz="24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9F6594F-A0DE-4CFC-9635-763390F245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7784245"/>
              </p:ext>
            </p:extLst>
          </p:nvPr>
        </p:nvGraphicFramePr>
        <p:xfrm>
          <a:off x="642910" y="1479334"/>
          <a:ext cx="7429552" cy="2800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E76EE27-E34C-4424-A533-D9DF960CEE33}"/>
              </a:ext>
            </a:extLst>
          </p:cNvPr>
          <p:cNvSpPr txBox="1"/>
          <p:nvPr/>
        </p:nvSpPr>
        <p:spPr>
          <a:xfrm>
            <a:off x="2735796" y="4395527"/>
            <a:ext cx="27687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5% от лекционных часов</a:t>
            </a:r>
          </a:p>
        </p:txBody>
      </p:sp>
      <p:sp>
        <p:nvSpPr>
          <p:cNvPr id="7" name="Стрелка вверх 7">
            <a:extLst>
              <a:ext uri="{FF2B5EF4-FFF2-40B4-BE49-F238E27FC236}">
                <a16:creationId xmlns:a16="http://schemas.microsoft.com/office/drawing/2014/main" id="{7EF7F513-BC62-46DB-B167-AAE00FEF8FA0}"/>
              </a:ext>
            </a:extLst>
          </p:cNvPr>
          <p:cNvSpPr/>
          <p:nvPr/>
        </p:nvSpPr>
        <p:spPr>
          <a:xfrm>
            <a:off x="3714744" y="4179105"/>
            <a:ext cx="209184" cy="1928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A7C79D-431E-4205-A4A4-5802192C4B0E}"/>
              </a:ext>
            </a:extLst>
          </p:cNvPr>
          <p:cNvSpPr txBox="1"/>
          <p:nvPr/>
        </p:nvSpPr>
        <p:spPr>
          <a:xfrm>
            <a:off x="1800077" y="1087246"/>
            <a:ext cx="4257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Доля вузов в которых установлена норма</a:t>
            </a:r>
          </a:p>
        </p:txBody>
      </p:sp>
    </p:spTree>
    <p:extLst>
      <p:ext uri="{BB962C8B-B14F-4D97-AF65-F5344CB8AC3E}">
        <p14:creationId xmlns:p14="http://schemas.microsoft.com/office/powerpoint/2010/main" val="3898161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03498"/>
            <a:ext cx="7920880" cy="648072"/>
          </a:xfrm>
        </p:spPr>
        <p:txBody>
          <a:bodyPr>
            <a:noAutofit/>
          </a:bodyPr>
          <a:lstStyle/>
          <a:p>
            <a:r>
              <a:rPr lang="ru-RU" sz="2000" dirty="0"/>
              <a:t>Вид учебной работы: Проведение консультаций </a:t>
            </a:r>
            <a:br>
              <a:rPr lang="ru-RU" sz="2000" dirty="0"/>
            </a:br>
            <a:r>
              <a:rPr lang="ru-RU" sz="2000" dirty="0"/>
              <a:t>перед экзаменами (промежуточная аттестация)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C2F4E84-1950-4074-992E-86339B43C8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925195"/>
              </p:ext>
            </p:extLst>
          </p:nvPr>
        </p:nvGraphicFramePr>
        <p:xfrm>
          <a:off x="611560" y="1344479"/>
          <a:ext cx="7429552" cy="2943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A3835A-F1BA-4218-B102-3CE4FF0CD4BD}"/>
              </a:ext>
            </a:extLst>
          </p:cNvPr>
          <p:cNvSpPr txBox="1"/>
          <p:nvPr/>
        </p:nvSpPr>
        <p:spPr>
          <a:xfrm>
            <a:off x="2771800" y="4418478"/>
            <a:ext cx="201689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2 часа  на группу</a:t>
            </a:r>
          </a:p>
        </p:txBody>
      </p:sp>
      <p:sp>
        <p:nvSpPr>
          <p:cNvPr id="7" name="Стрелка вверх 7">
            <a:extLst>
              <a:ext uri="{FF2B5EF4-FFF2-40B4-BE49-F238E27FC236}">
                <a16:creationId xmlns:a16="http://schemas.microsoft.com/office/drawing/2014/main" id="{A3BCFE06-0F26-4082-AD33-BAB68D2D98A3}"/>
              </a:ext>
            </a:extLst>
          </p:cNvPr>
          <p:cNvSpPr/>
          <p:nvPr/>
        </p:nvSpPr>
        <p:spPr>
          <a:xfrm>
            <a:off x="3714744" y="4179105"/>
            <a:ext cx="209184" cy="2288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60240B-060F-47E8-B8F9-A8CC4302F60F}"/>
              </a:ext>
            </a:extLst>
          </p:cNvPr>
          <p:cNvSpPr txBox="1"/>
          <p:nvPr/>
        </p:nvSpPr>
        <p:spPr>
          <a:xfrm>
            <a:off x="2015716" y="939442"/>
            <a:ext cx="4257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Доля вузов в которых установлена норма</a:t>
            </a:r>
          </a:p>
        </p:txBody>
      </p:sp>
    </p:spTree>
    <p:extLst>
      <p:ext uri="{BB962C8B-B14F-4D97-AF65-F5344CB8AC3E}">
        <p14:creationId xmlns:p14="http://schemas.microsoft.com/office/powerpoint/2010/main" val="1104054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0343" y="137728"/>
            <a:ext cx="8249000" cy="648072"/>
          </a:xfrm>
        </p:spPr>
        <p:txBody>
          <a:bodyPr>
            <a:noAutofit/>
          </a:bodyPr>
          <a:lstStyle/>
          <a:p>
            <a:r>
              <a:rPr lang="ru-RU" sz="2000" dirty="0"/>
              <a:t>Рекомендации в Примерные нормы : Проведение консультаций по учебным дисциплинам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7F6BCB7-271C-445C-B950-B8C9CA273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68137"/>
              </p:ext>
            </p:extLst>
          </p:nvPr>
        </p:nvGraphicFramePr>
        <p:xfrm>
          <a:off x="357159" y="785800"/>
          <a:ext cx="7743233" cy="4066032"/>
        </p:xfrm>
        <a:graphic>
          <a:graphicData uri="http://schemas.openxmlformats.org/drawingml/2006/table">
            <a:tbl>
              <a:tblPr/>
              <a:tblGrid>
                <a:gridCol w="108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4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№ по перечню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Письма-2003 (если имеется)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Категория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Наименование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Норма времени в часах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2.6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Консультации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Times New Roman"/>
                          <a:cs typeface="Times New Roman"/>
                        </a:rPr>
                        <a:t>Проведение консультаций по учебным дисциплинам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для очной формы обучения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процентов от общего числа лекционных часов на учебную группу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для очно-заочной формы обучения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процентов от общего числа лекционных часов на учебную группу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для заочной формы обучения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процентов от общего числа лекционных часов на учебную группу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488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03498"/>
            <a:ext cx="8215370" cy="648072"/>
          </a:xfrm>
        </p:spPr>
        <p:txBody>
          <a:bodyPr>
            <a:noAutofit/>
          </a:bodyPr>
          <a:lstStyle/>
          <a:p>
            <a:r>
              <a:rPr lang="ru-RU" sz="2400" dirty="0"/>
              <a:t>Рекомендации в Примерные нормы : Проведение консультаций перед экзаменами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A25E3EF-51BA-408A-9626-7C50E627D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25652"/>
              </p:ext>
            </p:extLst>
          </p:nvPr>
        </p:nvGraphicFramePr>
        <p:xfrm>
          <a:off x="179512" y="1167594"/>
          <a:ext cx="7848872" cy="3363368"/>
        </p:xfrm>
        <a:graphic>
          <a:graphicData uri="http://schemas.openxmlformats.org/drawingml/2006/table">
            <a:tbl>
              <a:tblPr/>
              <a:tblGrid>
                <a:gridCol w="149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9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№ по перечню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Письма-2003 (если имеется)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Категория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Наименование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Норма времени в часах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2.7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Консультации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Times New Roman"/>
                          <a:cs typeface="Times New Roman"/>
                        </a:rPr>
                        <a:t>Проведение консультаций перед экзаменами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Перед вступительным испытанием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на учебный поток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Перед промежуточной аттестацией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на учебную группу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Перед итоговой аттестацией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Calibri"/>
                          <a:ea typeface="Times New Roman"/>
                          <a:cs typeface="Times New Roman"/>
                        </a:rPr>
                        <a:t>на учебную группу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277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Вывод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0283A8-26DB-4F43-99E5-76BA6B15870B}"/>
              </a:ext>
            </a:extLst>
          </p:cNvPr>
          <p:cNvSpPr txBox="1"/>
          <p:nvPr/>
        </p:nvSpPr>
        <p:spPr>
          <a:xfrm>
            <a:off x="215516" y="1229865"/>
            <a:ext cx="7786742" cy="2683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dirty="0"/>
              <a:t>Таким образом, после анализа состояния нормирования времени по видам учебной работы в образовательных организациях высшего образования по группам "Аудиторные занятия" и "Консультации" по уровню высшего образования можно </a:t>
            </a:r>
            <a:r>
              <a:rPr lang="ru-RU" b="1" dirty="0"/>
              <a:t>рекомендовать сохранить величины норм времени</a:t>
            </a:r>
            <a:r>
              <a:rPr lang="ru-RU" dirty="0"/>
              <a:t>, установленные Письмом-2003.</a:t>
            </a:r>
          </a:p>
          <a:p>
            <a:endParaRPr lang="ru-RU" dirty="0"/>
          </a:p>
          <a:p>
            <a:r>
              <a:rPr lang="ru-RU" dirty="0"/>
              <a:t>Вместе с тем необходимо скорректировать наименования видов учебной работы в указанных группах и сделать отдельные указания для нормирования этих видов работ, выполняемых с применением </a:t>
            </a:r>
            <a:r>
              <a:rPr lang="ru-RU" dirty="0" err="1"/>
              <a:t>ЭОиДОТ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288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080AA-C166-1590-CB50-567A452331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dirty="0"/>
              <a:t>Нормы времени по видам учебной работы </a:t>
            </a:r>
            <a:br>
              <a:rPr lang="ru-RU" sz="2000" dirty="0"/>
            </a:br>
            <a:r>
              <a:rPr lang="ru-RU" sz="2000" dirty="0"/>
              <a:t>(высшее образование)</a:t>
            </a:r>
          </a:p>
        </p:txBody>
      </p:sp>
      <p:sp>
        <p:nvSpPr>
          <p:cNvPr id="6" name="Скругленный прямоугольник 3">
            <a:extLst>
              <a:ext uri="{FF2B5EF4-FFF2-40B4-BE49-F238E27FC236}">
                <a16:creationId xmlns:a16="http://schemas.microsoft.com/office/drawing/2014/main" id="{544AD9C8-1BAE-4C7C-93D7-C49AC226F0AC}"/>
              </a:ext>
            </a:extLst>
          </p:cNvPr>
          <p:cNvSpPr/>
          <p:nvPr/>
        </p:nvSpPr>
        <p:spPr>
          <a:xfrm>
            <a:off x="3184731" y="868276"/>
            <a:ext cx="2428892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Учебная работа</a:t>
            </a:r>
          </a:p>
        </p:txBody>
      </p:sp>
      <p:sp>
        <p:nvSpPr>
          <p:cNvPr id="7" name="Скругленный прямоугольник 4">
            <a:extLst>
              <a:ext uri="{FF2B5EF4-FFF2-40B4-BE49-F238E27FC236}">
                <a16:creationId xmlns:a16="http://schemas.microsoft.com/office/drawing/2014/main" id="{7CE19B0B-2A6B-451F-88CE-33E5EF352981}"/>
              </a:ext>
            </a:extLst>
          </p:cNvPr>
          <p:cNvSpPr/>
          <p:nvPr/>
        </p:nvSpPr>
        <p:spPr>
          <a:xfrm>
            <a:off x="255773" y="2297036"/>
            <a:ext cx="2428892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Аудиторные занятия</a:t>
            </a:r>
          </a:p>
        </p:txBody>
      </p:sp>
      <p:sp>
        <p:nvSpPr>
          <p:cNvPr id="8" name="Скругленный прямоугольник 5">
            <a:extLst>
              <a:ext uri="{FF2B5EF4-FFF2-40B4-BE49-F238E27FC236}">
                <a16:creationId xmlns:a16="http://schemas.microsoft.com/office/drawing/2014/main" id="{12F3E0AF-8A4D-4AE2-AAB8-B0A469BB87E8}"/>
              </a:ext>
            </a:extLst>
          </p:cNvPr>
          <p:cNvSpPr/>
          <p:nvPr/>
        </p:nvSpPr>
        <p:spPr>
          <a:xfrm>
            <a:off x="1470219" y="3297168"/>
            <a:ext cx="2428892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Консультации</a:t>
            </a:r>
          </a:p>
        </p:txBody>
      </p:sp>
      <p:sp>
        <p:nvSpPr>
          <p:cNvPr id="9" name="Скругленный прямоугольник 6">
            <a:extLst>
              <a:ext uri="{FF2B5EF4-FFF2-40B4-BE49-F238E27FC236}">
                <a16:creationId xmlns:a16="http://schemas.microsoft.com/office/drawing/2014/main" id="{AD5DA8C5-44FE-405E-9B5B-C4FEFB984465}"/>
              </a:ext>
            </a:extLst>
          </p:cNvPr>
          <p:cNvSpPr/>
          <p:nvPr/>
        </p:nvSpPr>
        <p:spPr>
          <a:xfrm>
            <a:off x="3256169" y="4368738"/>
            <a:ext cx="2428892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Контроль</a:t>
            </a:r>
          </a:p>
        </p:txBody>
      </p:sp>
      <p:sp>
        <p:nvSpPr>
          <p:cNvPr id="10" name="Скругленный прямоугольник 7">
            <a:extLst>
              <a:ext uri="{FF2B5EF4-FFF2-40B4-BE49-F238E27FC236}">
                <a16:creationId xmlns:a16="http://schemas.microsoft.com/office/drawing/2014/main" id="{BDF3FCEB-DDAD-444E-A0AE-7222BD3D5BDF}"/>
              </a:ext>
            </a:extLst>
          </p:cNvPr>
          <p:cNvSpPr/>
          <p:nvPr/>
        </p:nvSpPr>
        <p:spPr>
          <a:xfrm>
            <a:off x="5184995" y="3297168"/>
            <a:ext cx="2428892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Практика</a:t>
            </a:r>
          </a:p>
        </p:txBody>
      </p:sp>
      <p:sp>
        <p:nvSpPr>
          <p:cNvPr id="11" name="Скругленный прямоугольник 8">
            <a:extLst>
              <a:ext uri="{FF2B5EF4-FFF2-40B4-BE49-F238E27FC236}">
                <a16:creationId xmlns:a16="http://schemas.microsoft.com/office/drawing/2014/main" id="{B615D3C2-F576-4514-860D-F86D903642E3}"/>
              </a:ext>
            </a:extLst>
          </p:cNvPr>
          <p:cNvSpPr/>
          <p:nvPr/>
        </p:nvSpPr>
        <p:spPr>
          <a:xfrm>
            <a:off x="6399441" y="2225598"/>
            <a:ext cx="2428892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Руководство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1C63430C-E8D1-4F22-A32C-279FC9F2017C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5400000">
            <a:off x="2684665" y="582524"/>
            <a:ext cx="500066" cy="2928958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E5B32087-545A-4C90-AA74-2B392057E1A8}"/>
              </a:ext>
            </a:extLst>
          </p:cNvPr>
          <p:cNvCxnSpPr>
            <a:stCxn id="6" idx="2"/>
            <a:endCxn id="8" idx="0"/>
          </p:cNvCxnSpPr>
          <p:nvPr/>
        </p:nvCxnSpPr>
        <p:spPr>
          <a:xfrm rot="5400000">
            <a:off x="2791822" y="1689813"/>
            <a:ext cx="1500198" cy="1714512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3205BB0B-082D-4A00-B921-065831DBB62D}"/>
              </a:ext>
            </a:extLst>
          </p:cNvPr>
          <p:cNvCxnSpPr>
            <a:stCxn id="6" idx="2"/>
            <a:endCxn id="9" idx="0"/>
          </p:cNvCxnSpPr>
          <p:nvPr/>
        </p:nvCxnSpPr>
        <p:spPr>
          <a:xfrm rot="16200000" flipH="1">
            <a:off x="3149012" y="3047135"/>
            <a:ext cx="2571768" cy="71438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C76FCB8-5AF3-48A3-9457-4568CD9816BD}"/>
              </a:ext>
            </a:extLst>
          </p:cNvPr>
          <p:cNvCxnSpPr>
            <a:stCxn id="6" idx="2"/>
            <a:endCxn id="10" idx="0"/>
          </p:cNvCxnSpPr>
          <p:nvPr/>
        </p:nvCxnSpPr>
        <p:spPr>
          <a:xfrm rot="16200000" flipH="1">
            <a:off x="4649210" y="1546937"/>
            <a:ext cx="1500198" cy="2000264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CA2ECDD-92AF-44C8-A829-CB58018D6A1F}"/>
              </a:ext>
            </a:extLst>
          </p:cNvPr>
          <p:cNvCxnSpPr>
            <a:stCxn id="6" idx="2"/>
            <a:endCxn id="11" idx="0"/>
          </p:cNvCxnSpPr>
          <p:nvPr/>
        </p:nvCxnSpPr>
        <p:spPr>
          <a:xfrm rot="16200000" flipH="1">
            <a:off x="5792218" y="403929"/>
            <a:ext cx="428628" cy="3214710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68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8374B-F3DA-6865-A28F-67F64877E5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/>
              <a:t>Аудиторные занятия (в соответствии с Письмом-2003)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FB6AFE9-4064-4D78-AC16-0621D4401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22310"/>
              </p:ext>
            </p:extLst>
          </p:nvPr>
        </p:nvGraphicFramePr>
        <p:xfrm>
          <a:off x="571472" y="1091658"/>
          <a:ext cx="8001056" cy="37483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6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2.1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/>
                        <a:t>Аудиторные занятия</a:t>
                      </a:r>
                      <a:endParaRPr lang="ru-RU" sz="10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/>
                        <a:t>Чтение лекций </a:t>
                      </a:r>
                      <a:r>
                        <a:rPr lang="ru-RU" sz="1400" u="none" strike="noStrike" dirty="0"/>
                        <a:t>(студенты и аспиранты)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/>
                        <a:t>1 час за 1 акад. час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/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3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2.2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/>
                        <a:t>Аудиторные занятия</a:t>
                      </a:r>
                      <a:endParaRPr lang="ru-RU" sz="10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/>
                        <a:t>Проведение практических занятий, семинаров </a:t>
                      </a:r>
                      <a:r>
                        <a:rPr lang="ru-RU" sz="1400" u="none" strike="noStrike" dirty="0"/>
                        <a:t>(студенты и </a:t>
                      </a:r>
                      <a:r>
                        <a:rPr lang="ru-RU" sz="1400" u="none" strike="noStrike" dirty="0" smtClean="0"/>
                        <a:t>аспиранты</a:t>
                      </a:r>
                      <a:r>
                        <a:rPr lang="ru-RU" sz="1400" u="none" strike="noStrike" dirty="0"/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/>
                        <a:t>1 час на группу за 1 акад. час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/>
                        <a:t>В дисплейных классах, по медицинским, лингвистическим и художественным дисциплинам группа может делиться на 2 -3 подгруппы с учетом специфики подготовки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2.3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/>
                        <a:t>Аудиторные занятия</a:t>
                      </a:r>
                      <a:endParaRPr lang="ru-RU" sz="10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/>
                        <a:t>Проведение лабораторных работ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/>
                        <a:t>1 час на группу (подгруппу) за 1 акад. час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/>
                        <a:t>Подгруппа не менее 8 чел. По медицинским дисциплинам подгруппа может быть уменьшена до 6 человек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2.4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/>
                        <a:t>Аудиторные занятия</a:t>
                      </a:r>
                      <a:endParaRPr lang="ru-RU" sz="10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/>
                        <a:t>Проведение тематических дискуссий</a:t>
                      </a:r>
                      <a:r>
                        <a:rPr lang="ru-RU" sz="1400" u="none" strike="noStrike" dirty="0"/>
                        <a:t>, научно-практических конференций, деловых игр, анализа конкретных ситуаций, решения производственных задач и т.д.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/>
                        <a:t>1 час за 1 академ. час каждому преподавателю, участвующему в проведении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/>
                        <a:t>Количество преподавателей определяет руководство образовательного учреждения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2.5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/>
                        <a:t>Аудиторные занятия</a:t>
                      </a:r>
                      <a:endParaRPr lang="ru-RU" sz="10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/>
                        <a:t>Проведение выездных тематических занятий </a:t>
                      </a:r>
                      <a:r>
                        <a:rPr lang="ru-RU" sz="1400" u="none" strike="noStrike" dirty="0"/>
                        <a:t>на предприятиях и в организациях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/>
                        <a:t>1 час за 1 акад. час на группу (подгруппу)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/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14" marR="5914" marT="591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43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6858000" cy="648072"/>
          </a:xfrm>
        </p:spPr>
        <p:txBody>
          <a:bodyPr>
            <a:noAutofit/>
          </a:bodyPr>
          <a:lstStyle/>
          <a:p>
            <a:r>
              <a:rPr lang="ru-RU" sz="2400" dirty="0"/>
              <a:t>Вид учебной работы: Чтение лекций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F930873-ED70-4C4B-9503-69BC04A08C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555931"/>
              </p:ext>
            </p:extLst>
          </p:nvPr>
        </p:nvGraphicFramePr>
        <p:xfrm>
          <a:off x="642910" y="1001646"/>
          <a:ext cx="7429552" cy="3278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BE1075F-9CFC-4C94-BBBC-8252E02FA37D}"/>
              </a:ext>
            </a:extLst>
          </p:cNvPr>
          <p:cNvSpPr txBox="1"/>
          <p:nvPr/>
        </p:nvSpPr>
        <p:spPr>
          <a:xfrm>
            <a:off x="2511312" y="4330063"/>
            <a:ext cx="20297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1 час за 1 </a:t>
            </a:r>
            <a:r>
              <a:rPr lang="ru-RU" dirty="0" err="1"/>
              <a:t>ак</a:t>
            </a:r>
            <a:r>
              <a:rPr lang="ru-RU" dirty="0"/>
              <a:t>. час</a:t>
            </a:r>
          </a:p>
        </p:txBody>
      </p:sp>
      <p:sp>
        <p:nvSpPr>
          <p:cNvPr id="9" name="Стрелка вверх 7">
            <a:extLst>
              <a:ext uri="{FF2B5EF4-FFF2-40B4-BE49-F238E27FC236}">
                <a16:creationId xmlns:a16="http://schemas.microsoft.com/office/drawing/2014/main" id="{5D6BCE2B-6870-41E4-BF61-2082015F6121}"/>
              </a:ext>
            </a:extLst>
          </p:cNvPr>
          <p:cNvSpPr/>
          <p:nvPr/>
        </p:nvSpPr>
        <p:spPr>
          <a:xfrm>
            <a:off x="3347864" y="4130836"/>
            <a:ext cx="178310" cy="2307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933733-6896-4174-B5FB-527BAC8BE684}"/>
              </a:ext>
            </a:extLst>
          </p:cNvPr>
          <p:cNvSpPr txBox="1"/>
          <p:nvPr/>
        </p:nvSpPr>
        <p:spPr>
          <a:xfrm>
            <a:off x="1907704" y="632314"/>
            <a:ext cx="4257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Доля вузов в которых установлена норма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556" y="303498"/>
            <a:ext cx="6605972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Вид учебной работы: Проведение практических занятий, семинаров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5D7D11B-458D-4E9A-8910-A4AFA25321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8221943"/>
              </p:ext>
            </p:extLst>
          </p:nvPr>
        </p:nvGraphicFramePr>
        <p:xfrm>
          <a:off x="578024" y="1383618"/>
          <a:ext cx="7429552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8EEE78-4091-4126-B0A3-B15C50926BE7}"/>
              </a:ext>
            </a:extLst>
          </p:cNvPr>
          <p:cNvSpPr txBox="1"/>
          <p:nvPr/>
        </p:nvSpPr>
        <p:spPr>
          <a:xfrm>
            <a:off x="2721164" y="4723344"/>
            <a:ext cx="20297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1 час за 1 </a:t>
            </a:r>
            <a:r>
              <a:rPr lang="ru-RU" dirty="0" err="1"/>
              <a:t>ак</a:t>
            </a:r>
            <a:r>
              <a:rPr lang="ru-RU" dirty="0"/>
              <a:t>. час</a:t>
            </a:r>
          </a:p>
        </p:txBody>
      </p:sp>
      <p:sp>
        <p:nvSpPr>
          <p:cNvPr id="9" name="Стрелка вверх 7">
            <a:extLst>
              <a:ext uri="{FF2B5EF4-FFF2-40B4-BE49-F238E27FC236}">
                <a16:creationId xmlns:a16="http://schemas.microsoft.com/office/drawing/2014/main" id="{880F0E29-203F-4509-AFA4-CB70119FA9BA}"/>
              </a:ext>
            </a:extLst>
          </p:cNvPr>
          <p:cNvSpPr/>
          <p:nvPr/>
        </p:nvSpPr>
        <p:spPr>
          <a:xfrm>
            <a:off x="3649858" y="4330435"/>
            <a:ext cx="214314" cy="3929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2FA0BF-1DC2-4A37-B334-D4495A8D5A47}"/>
              </a:ext>
            </a:extLst>
          </p:cNvPr>
          <p:cNvSpPr txBox="1"/>
          <p:nvPr/>
        </p:nvSpPr>
        <p:spPr>
          <a:xfrm>
            <a:off x="1735191" y="936015"/>
            <a:ext cx="4257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Доля вузов в которых установлена норма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Вид учебной работы: Проведение </a:t>
            </a:r>
            <a:r>
              <a:rPr lang="ru-RU" sz="2400" dirty="0" err="1"/>
              <a:t>лабораторныхработ</a:t>
            </a:r>
            <a:endParaRPr lang="ru-RU" sz="24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DEDFCB1-1F9C-4905-83FE-7B1F88B50F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0534671"/>
              </p:ext>
            </p:extLst>
          </p:nvPr>
        </p:nvGraphicFramePr>
        <p:xfrm>
          <a:off x="642910" y="1563638"/>
          <a:ext cx="7429552" cy="271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B165ED-86CA-4A60-B710-7D94A0ED0176}"/>
              </a:ext>
            </a:extLst>
          </p:cNvPr>
          <p:cNvSpPr txBox="1"/>
          <p:nvPr/>
        </p:nvSpPr>
        <p:spPr>
          <a:xfrm>
            <a:off x="2771800" y="4455823"/>
            <a:ext cx="20297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1 час за 1 </a:t>
            </a:r>
            <a:r>
              <a:rPr lang="ru-RU" dirty="0" err="1"/>
              <a:t>ак</a:t>
            </a:r>
            <a:r>
              <a:rPr lang="ru-RU" dirty="0"/>
              <a:t>. час</a:t>
            </a:r>
          </a:p>
        </p:txBody>
      </p:sp>
      <p:sp>
        <p:nvSpPr>
          <p:cNvPr id="7" name="Стрелка вверх 7">
            <a:extLst>
              <a:ext uri="{FF2B5EF4-FFF2-40B4-BE49-F238E27FC236}">
                <a16:creationId xmlns:a16="http://schemas.microsoft.com/office/drawing/2014/main" id="{3FF73BB0-CF9D-4B2E-8E11-752D1DC55934}"/>
              </a:ext>
            </a:extLst>
          </p:cNvPr>
          <p:cNvSpPr/>
          <p:nvPr/>
        </p:nvSpPr>
        <p:spPr>
          <a:xfrm>
            <a:off x="3714744" y="4179105"/>
            <a:ext cx="209184" cy="3008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8CB0B3-F7E0-456F-9B5F-B0474622E8E6}"/>
              </a:ext>
            </a:extLst>
          </p:cNvPr>
          <p:cNvSpPr txBox="1"/>
          <p:nvPr/>
        </p:nvSpPr>
        <p:spPr>
          <a:xfrm>
            <a:off x="1800077" y="1087246"/>
            <a:ext cx="4257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Доля вузов в которых установлена норма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Подвиды аудиторных занятий в некоторых вузах</a:t>
            </a:r>
          </a:p>
        </p:txBody>
      </p:sp>
      <p:sp>
        <p:nvSpPr>
          <p:cNvPr id="5" name="Скругленный прямоугольник 8">
            <a:extLst>
              <a:ext uri="{FF2B5EF4-FFF2-40B4-BE49-F238E27FC236}">
                <a16:creationId xmlns:a16="http://schemas.microsoft.com/office/drawing/2014/main" id="{B7CBCFAE-E139-4DA1-BF05-57DF237201B0}"/>
              </a:ext>
            </a:extLst>
          </p:cNvPr>
          <p:cNvSpPr/>
          <p:nvPr/>
        </p:nvSpPr>
        <p:spPr>
          <a:xfrm>
            <a:off x="344539" y="1125483"/>
            <a:ext cx="2459102" cy="6914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Чтение лекций</a:t>
            </a:r>
          </a:p>
        </p:txBody>
      </p:sp>
      <p:sp>
        <p:nvSpPr>
          <p:cNvPr id="6" name="Скругленный прямоугольник 9">
            <a:extLst>
              <a:ext uri="{FF2B5EF4-FFF2-40B4-BE49-F238E27FC236}">
                <a16:creationId xmlns:a16="http://schemas.microsoft.com/office/drawing/2014/main" id="{A27457E9-4BAB-4472-A6C7-EB8DCD3DB821}"/>
              </a:ext>
            </a:extLst>
          </p:cNvPr>
          <p:cNvSpPr/>
          <p:nvPr/>
        </p:nvSpPr>
        <p:spPr>
          <a:xfrm>
            <a:off x="3130621" y="1125483"/>
            <a:ext cx="2459102" cy="691486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Проведение практических</a:t>
            </a:r>
            <a:br>
              <a:rPr lang="ru-RU" sz="1600" dirty="0"/>
            </a:br>
            <a:r>
              <a:rPr lang="ru-RU" sz="1600" dirty="0"/>
              <a:t>занятий, семинаров</a:t>
            </a:r>
          </a:p>
        </p:txBody>
      </p:sp>
      <p:sp>
        <p:nvSpPr>
          <p:cNvPr id="7" name="Скругленный прямоугольник 10">
            <a:extLst>
              <a:ext uri="{FF2B5EF4-FFF2-40B4-BE49-F238E27FC236}">
                <a16:creationId xmlns:a16="http://schemas.microsoft.com/office/drawing/2014/main" id="{E7C70EBF-D1CA-4A44-A8D7-2FA0AA3CAC19}"/>
              </a:ext>
            </a:extLst>
          </p:cNvPr>
          <p:cNvSpPr/>
          <p:nvPr/>
        </p:nvSpPr>
        <p:spPr>
          <a:xfrm>
            <a:off x="5916703" y="1125483"/>
            <a:ext cx="2459102" cy="691486"/>
          </a:xfrm>
          <a:prstGeom prst="roundRect">
            <a:avLst/>
          </a:prstGeom>
          <a:solidFill>
            <a:schemeClr val="accent4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Проведение лабораторных работ</a:t>
            </a:r>
          </a:p>
        </p:txBody>
      </p:sp>
      <p:sp>
        <p:nvSpPr>
          <p:cNvPr id="8" name="Скругленный прямоугольник 11">
            <a:extLst>
              <a:ext uri="{FF2B5EF4-FFF2-40B4-BE49-F238E27FC236}">
                <a16:creationId xmlns:a16="http://schemas.microsoft.com/office/drawing/2014/main" id="{62C9A868-B408-41B4-B9BF-39F1C1FEBA15}"/>
              </a:ext>
            </a:extLst>
          </p:cNvPr>
          <p:cNvSpPr/>
          <p:nvPr/>
        </p:nvSpPr>
        <p:spPr>
          <a:xfrm>
            <a:off x="355687" y="2175706"/>
            <a:ext cx="2386775" cy="19680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чтение лекций на иностранном языке;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чтение лекций с применением </a:t>
            </a:r>
            <a:r>
              <a:rPr lang="ru-RU" sz="1400" dirty="0" err="1">
                <a:solidFill>
                  <a:schemeClr val="tx1"/>
                </a:solidFill>
              </a:rPr>
              <a:t>ЭОиДОТ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чтение обзорных лекций.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12">
            <a:extLst>
              <a:ext uri="{FF2B5EF4-FFF2-40B4-BE49-F238E27FC236}">
                <a16:creationId xmlns:a16="http://schemas.microsoft.com/office/drawing/2014/main" id="{7548E274-A05A-4AB9-A9B8-BE9F85965199}"/>
              </a:ext>
            </a:extLst>
          </p:cNvPr>
          <p:cNvSpPr/>
          <p:nvPr/>
        </p:nvSpPr>
        <p:spPr>
          <a:xfrm>
            <a:off x="3166339" y="2175706"/>
            <a:ext cx="2386775" cy="19680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 практические занятия с применением </a:t>
            </a:r>
            <a:r>
              <a:rPr lang="ru-RU" sz="1400" dirty="0" err="1">
                <a:solidFill>
                  <a:schemeClr val="tx1"/>
                </a:solidFill>
              </a:rPr>
              <a:t>ЭОиДОТ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занятия физической культурой; 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занятия на иностранном языке.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13">
            <a:extLst>
              <a:ext uri="{FF2B5EF4-FFF2-40B4-BE49-F238E27FC236}">
                <a16:creationId xmlns:a16="http://schemas.microsoft.com/office/drawing/2014/main" id="{5AA8772D-1566-410B-9DBC-030FD9DE6921}"/>
              </a:ext>
            </a:extLst>
          </p:cNvPr>
          <p:cNvSpPr/>
          <p:nvPr/>
        </p:nvSpPr>
        <p:spPr>
          <a:xfrm>
            <a:off x="5988140" y="2175706"/>
            <a:ext cx="2386775" cy="19680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занятия с применением </a:t>
            </a:r>
            <a:r>
              <a:rPr lang="ru-RU" sz="1400" dirty="0" err="1">
                <a:solidFill>
                  <a:schemeClr val="tx1"/>
                </a:solidFill>
              </a:rPr>
              <a:t>ЭОиДОТ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отработка лабораторных работ.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4">
            <a:extLst>
              <a:ext uri="{FF2B5EF4-FFF2-40B4-BE49-F238E27FC236}">
                <a16:creationId xmlns:a16="http://schemas.microsoft.com/office/drawing/2014/main" id="{9A2D2B30-3A48-4180-9FE7-1502643E2751}"/>
              </a:ext>
            </a:extLst>
          </p:cNvPr>
          <p:cNvSpPr/>
          <p:nvPr/>
        </p:nvSpPr>
        <p:spPr>
          <a:xfrm>
            <a:off x="1344671" y="1889955"/>
            <a:ext cx="289306" cy="212765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5">
            <a:extLst>
              <a:ext uri="{FF2B5EF4-FFF2-40B4-BE49-F238E27FC236}">
                <a16:creationId xmlns:a16="http://schemas.microsoft.com/office/drawing/2014/main" id="{2CF25588-F55F-44A5-AC10-FE3AC1B8EE6F}"/>
              </a:ext>
            </a:extLst>
          </p:cNvPr>
          <p:cNvSpPr/>
          <p:nvPr/>
        </p:nvSpPr>
        <p:spPr>
          <a:xfrm>
            <a:off x="4130753" y="1889955"/>
            <a:ext cx="289306" cy="212765"/>
          </a:xfrm>
          <a:prstGeom prst="downArrow">
            <a:avLst/>
          </a:prstGeom>
          <a:solidFill>
            <a:schemeClr val="bg1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6">
            <a:extLst>
              <a:ext uri="{FF2B5EF4-FFF2-40B4-BE49-F238E27FC236}">
                <a16:creationId xmlns:a16="http://schemas.microsoft.com/office/drawing/2014/main" id="{5C5627D3-5EEC-452C-B2FC-D5DCD64404AC}"/>
              </a:ext>
            </a:extLst>
          </p:cNvPr>
          <p:cNvSpPr/>
          <p:nvPr/>
        </p:nvSpPr>
        <p:spPr>
          <a:xfrm>
            <a:off x="6988273" y="1889955"/>
            <a:ext cx="289306" cy="212765"/>
          </a:xfrm>
          <a:prstGeom prst="downArrow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Рекомендации в Примерные нормы : чтение лекций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E806C57-2D43-4AAA-9E87-3D547CCC6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526245"/>
              </p:ext>
            </p:extLst>
          </p:nvPr>
        </p:nvGraphicFramePr>
        <p:xfrm>
          <a:off x="357985" y="1095586"/>
          <a:ext cx="7599788" cy="3575304"/>
        </p:xfrm>
        <a:graphic>
          <a:graphicData uri="http://schemas.openxmlformats.org/drawingml/2006/table">
            <a:tbl>
              <a:tblPr/>
              <a:tblGrid>
                <a:gridCol w="1161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5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№ по перечню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Письма-2003 (если имеется)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Категория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Наименование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Норма времени в часах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Примечание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3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Calibri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Аудиторные занятия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Calibri"/>
                          <a:ea typeface="Times New Roman"/>
                          <a:cs typeface="Times New Roman"/>
                        </a:rPr>
                        <a:t>Чтение лекций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Calibri"/>
                          <a:ea typeface="Times New Roman"/>
                          <a:cs typeface="Times New Roman"/>
                        </a:rPr>
                        <a:t>за 1 академический час для одного учебного потока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При чтении лекций с использованием ЭО и ДОТ, на иностранном языке, обзорных лекций и в иных формах норма времени устанавливается в размере не менее 1 часа за 1 академический час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80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03498"/>
            <a:ext cx="8496944" cy="648072"/>
          </a:xfrm>
        </p:spPr>
        <p:txBody>
          <a:bodyPr>
            <a:noAutofit/>
          </a:bodyPr>
          <a:lstStyle/>
          <a:p>
            <a:r>
              <a:rPr lang="ru-RU" sz="2400" dirty="0"/>
              <a:t>Рекомендации в Примерные нормы : Проведение практических занятий, семинаров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8AB3642-47EC-4978-A21D-60DC9B4C1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11928"/>
              </p:ext>
            </p:extLst>
          </p:nvPr>
        </p:nvGraphicFramePr>
        <p:xfrm>
          <a:off x="357158" y="1000114"/>
          <a:ext cx="7671227" cy="3435096"/>
        </p:xfrm>
        <a:graphic>
          <a:graphicData uri="http://schemas.openxmlformats.org/drawingml/2006/table">
            <a:tbl>
              <a:tblPr/>
              <a:tblGrid>
                <a:gridCol w="117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№ по перечню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Письма-2003 (если имеется)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Категория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Наименование вида учебной работы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Норма времени в часах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Примечание</a:t>
                      </a:r>
                    </a:p>
                  </a:txBody>
                  <a:tcPr marL="22845" marR="22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3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Аудиторные занятия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Calibri"/>
                          <a:ea typeface="Times New Roman"/>
                          <a:cs typeface="Times New Roman"/>
                        </a:rPr>
                        <a:t>Проведение занятий семинарского типа, практических занятий</a:t>
                      </a: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за 1 академический час для одной учебной группы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Calibri"/>
                          <a:ea typeface="Times New Roman"/>
                          <a:cs typeface="Times New Roman"/>
                        </a:rPr>
                        <a:t>Численность обучающихся в учебных группах устанавливается организацией самостоятельно, но не более 30 обучающихся, по физической культуре - 20 обучающихся. При проведении занятий семинарского типа с использованием </a:t>
                      </a:r>
                      <a:r>
                        <a:rPr lang="ru-RU" sz="1000" i="1" dirty="0" err="1">
                          <a:latin typeface="Calibri"/>
                          <a:ea typeface="Times New Roman"/>
                          <a:cs typeface="Times New Roman"/>
                        </a:rPr>
                        <a:t>ЭОиДОТ</a:t>
                      </a:r>
                      <a:r>
                        <a:rPr lang="ru-RU" sz="1000" i="1" dirty="0">
                          <a:latin typeface="Calibri"/>
                          <a:ea typeface="Times New Roman"/>
                          <a:cs typeface="Times New Roman"/>
                        </a:rPr>
                        <a:t> норма времени устанавливается в размере не менее 1 часа за 1 академический час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576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итул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титул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8_титул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титул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титул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1068</Words>
  <Application>Microsoft Office PowerPoint</Application>
  <PresentationFormat>Экран (16:9)</PresentationFormat>
  <Paragraphs>184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Times New Roman</vt:lpstr>
      <vt:lpstr>титул</vt:lpstr>
      <vt:lpstr>4_титул</vt:lpstr>
      <vt:lpstr>5_титул</vt:lpstr>
      <vt:lpstr>8_титул</vt:lpstr>
      <vt:lpstr>7_титул</vt:lpstr>
      <vt:lpstr>6_титул</vt:lpstr>
      <vt:lpstr>Презентация PowerPoint</vt:lpstr>
      <vt:lpstr>Нормы времени по видам учебной работы  (высшее образование)</vt:lpstr>
      <vt:lpstr>Аудиторные занятия (в соответствии с Письмом-2003)</vt:lpstr>
      <vt:lpstr>Вид учебной работы: Чтение лекций</vt:lpstr>
      <vt:lpstr>Вид учебной работы: Проведение практических занятий, семинаров</vt:lpstr>
      <vt:lpstr>Вид учебной работы: Проведение лабораторныхработ</vt:lpstr>
      <vt:lpstr>Подвиды аудиторных занятий в некоторых вузах</vt:lpstr>
      <vt:lpstr>Рекомендации в Примерные нормы : чтение лекций</vt:lpstr>
      <vt:lpstr>Рекомендации в Примерные нормы : Проведение практических занятий, семинаров</vt:lpstr>
      <vt:lpstr>Рекомендации в Примерные нормы : Проведение лабораторных работ</vt:lpstr>
      <vt:lpstr>Консультации(в соответствии с Письмом-2003)</vt:lpstr>
      <vt:lpstr>Вид учебной работы: Проведение консультаций  по учебным дисциплинам (очная форма)</vt:lpstr>
      <vt:lpstr>Вид учебной работы: Проведение консультаций  перед экзаменами (промежуточная аттестация)</vt:lpstr>
      <vt:lpstr>Рекомендации в Примерные нормы : Проведение консультаций по учебным дисциплинам</vt:lpstr>
      <vt:lpstr>Рекомендации в Примерные нормы : Проведение консультаций перед экзаменами</vt:lpstr>
      <vt:lpstr>Вывод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Golubev</dc:creator>
  <cp:lastModifiedBy>Елена</cp:lastModifiedBy>
  <cp:revision>60</cp:revision>
  <dcterms:created xsi:type="dcterms:W3CDTF">2024-01-18T11:09:49Z</dcterms:created>
  <dcterms:modified xsi:type="dcterms:W3CDTF">2024-09-12T11:20:55Z</dcterms:modified>
</cp:coreProperties>
</file>