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8" r:id="rId9"/>
    <p:sldId id="262" r:id="rId10"/>
    <p:sldId id="267" r:id="rId11"/>
    <p:sldId id="266" r:id="rId12"/>
    <p:sldId id="265" r:id="rId13"/>
    <p:sldId id="269" r:id="rId14"/>
    <p:sldId id="272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75E17-5C9B-4657-9064-EBEC0F266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9E71E5-5E30-484F-A259-8E6E1E3C6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E56766-B8CC-442A-9065-25325D276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F635-51E7-46A3-ADA4-EF3D8D20EFFE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089BEA-E114-40F0-B520-25655CDCF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4C15E4-1D92-4BEB-97F6-F3501383A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5B15-4FF0-4CC1-82DA-2AFECA91F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06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5F12D-A3C1-4B15-9AC4-FDFA2109D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21E5DB-CBD4-4107-9CAA-F1FF5DF81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3FE598-570E-42EC-B872-F5B8E5C13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F635-51E7-46A3-ADA4-EF3D8D20EFFE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C996B-6F4F-46BC-84C9-F107B0DAD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4A757B-AC0E-40D3-B76B-18874A591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5B15-4FF0-4CC1-82DA-2AFECA91F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9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B6A058-F91C-4EA2-A393-67B022400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EB4AC5-DAA9-4D8D-9927-509030134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FEEEF2-A0C2-4DF1-92B7-33D57341C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F635-51E7-46A3-ADA4-EF3D8D20EFFE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6DB149-5500-4200-86D3-FA2D9D692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996490-D8EA-4672-8C47-EA5315D3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5B15-4FF0-4CC1-82DA-2AFECA91F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64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9103D-CABD-42FC-8236-FF3CB587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421CB-8676-450E-BB12-09C1AF277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B7E2A2-84DF-407F-B9C6-E997E81B1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F635-51E7-46A3-ADA4-EF3D8D20EFFE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06AC5E-92CB-48EF-9682-44EF722F7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8DFC15-C958-47CD-8BA4-528DE6B23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5B15-4FF0-4CC1-82DA-2AFECA91F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3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2E279-BB6C-4905-9364-FE92FCE2E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76E53C-2D14-4821-8412-A6FB30417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F688B1-301B-468E-B73C-FAFC23D1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F635-51E7-46A3-ADA4-EF3D8D20EFFE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639704-2FBE-456B-B242-AB531E916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EA5F70-F5AD-4B72-967A-CBE96DD55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5B15-4FF0-4CC1-82DA-2AFECA91F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16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DAFA1-06A0-4E82-9D17-549ED6817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60AA84-FD89-4762-A3A0-1AA860128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BACB1B-9AC1-4CAA-BD89-BA56D384F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F9873D-B102-4982-B785-3349C004B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F635-51E7-46A3-ADA4-EF3D8D20EFFE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ED4310-A785-4F77-B5A1-8F4B77D96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BE7DF7-459C-455C-A98E-660B98D49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5B15-4FF0-4CC1-82DA-2AFECA91F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89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36CD2E-410B-4889-9E73-633FEDD39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D3DD29-EAA5-44D8-846A-98F829450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B9C824-4449-44FF-9BD6-1D279F500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41F1AB-C0F5-431B-A155-98D13E3677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3344648-75A7-46C8-997C-D5815FFF4A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EF9C4D3-CF6C-42C7-A3FF-36754EF25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F635-51E7-46A3-ADA4-EF3D8D20EFFE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997B6A-05C6-42BC-B523-318DF9A5E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BBECCE-CCD6-400F-88BC-687A0419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5B15-4FF0-4CC1-82DA-2AFECA91F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13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60D6F-2BD4-4B35-95FC-CEF708298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C2609AE-86F6-4151-8FE7-67D582D7E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F635-51E7-46A3-ADA4-EF3D8D20EFFE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B00E84-F7B6-48FB-96EE-5F36FA380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09E130-E037-4D24-AAFA-2D1D1B38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5B15-4FF0-4CC1-82DA-2AFECA91F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22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C94A3D6-5040-46FE-A5D7-31B84DDD9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F635-51E7-46A3-ADA4-EF3D8D20EFFE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555601-54CC-4501-8786-2468E1AA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E3D833-8436-49EC-99F5-BBFF5A555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5B15-4FF0-4CC1-82DA-2AFECA91F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31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E50ED-BEED-4737-BB09-0D8F446AA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06FD14-A8D9-4B48-8A9E-F1CFD260A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E8934D-69A0-4D1C-8984-F3C40105C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8C0BD1-88A2-4A8B-B4D2-A0146243E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F635-51E7-46A3-ADA4-EF3D8D20EFFE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4240D9-6F7D-4181-B064-0FD3CF043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E2562C-77FB-4965-9A4F-184A26D8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5B15-4FF0-4CC1-82DA-2AFECA91F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10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ABCBD-BCF4-4F23-8E60-2EA7CE1E2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C136A7-59FB-4678-8E15-9310A06C01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7B096A-ACEF-47D0-9CC3-3EA6C33B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3B4B9F-5A58-44C2-9B3A-4E5085D81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F635-51E7-46A3-ADA4-EF3D8D20EFFE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C9C7AC-63EF-49EA-8A11-A994FD20B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96199A-9595-4396-85DE-A34E72600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5B15-4FF0-4CC1-82DA-2AFECA91F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36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997B3-BC7E-4500-BD00-6D3DEDB4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9B37DE-E7FD-4EDE-AD09-9C891FFF8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57ACEC-93B9-4FA8-9106-3E4DD22E99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8F635-51E7-46A3-ADA4-EF3D8D20EFFE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B15A6D-D2E7-44AD-90BF-E9CC9F97D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4598C5-F479-4DEB-9159-1CC8007E1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75B15-4FF0-4CC1-82DA-2AFECA91F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17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E816C8-7A55-43E3-8F97-90A2A1B6E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"/>
            <a:ext cx="12191995" cy="685799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F238AE6-684E-4E46-A14D-A084C7D0965F}"/>
              </a:ext>
            </a:extLst>
          </p:cNvPr>
          <p:cNvSpPr/>
          <p:nvPr/>
        </p:nvSpPr>
        <p:spPr>
          <a:xfrm>
            <a:off x="1355681" y="336189"/>
            <a:ext cx="9403220" cy="1588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27000">
              <a:schemeClr val="tx1">
                <a:alpha val="2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7377CB-1C02-42E9-9E0C-45F314F190E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918" y="77471"/>
            <a:ext cx="2227073" cy="21057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1C6E10D-40CC-4B9A-BE31-7A9BBF1B1EE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5334" y="77471"/>
            <a:ext cx="2227072" cy="21057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F171E9B-3C5F-4226-A617-3D2A72A5E8BB}"/>
              </a:ext>
            </a:extLst>
          </p:cNvPr>
          <p:cNvSpPr txBox="1"/>
          <p:nvPr/>
        </p:nvSpPr>
        <p:spPr>
          <a:xfrm>
            <a:off x="1669089" y="253234"/>
            <a:ext cx="908981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работы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профсоюзного комитета ППО работников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ЮРГПУ(НПИ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имени М.И. Платова на 2025 г., 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посвященный: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-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-летию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Победы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- Году защитника Отечества;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- Году трудовой доблести «Всё для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Победы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!»;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- Году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отдыха в системе образования</a:t>
            </a:r>
          </a:p>
          <a:p>
            <a:pPr algn="just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D67F948C-1575-42C6-A49A-4CF3EA934F74}"/>
              </a:ext>
            </a:extLst>
          </p:cNvPr>
          <p:cNvGrpSpPr/>
          <p:nvPr/>
        </p:nvGrpSpPr>
        <p:grpSpPr>
          <a:xfrm>
            <a:off x="4186181" y="6258957"/>
            <a:ext cx="3899888" cy="484631"/>
            <a:chOff x="3268066" y="6378470"/>
            <a:chExt cx="5552237" cy="1177361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772B87BE-FCF9-4A84-9844-B13CA8E0E034}"/>
                </a:ext>
              </a:extLst>
            </p:cNvPr>
            <p:cNvSpPr/>
            <p:nvPr/>
          </p:nvSpPr>
          <p:spPr>
            <a:xfrm>
              <a:off x="3268066" y="6378470"/>
              <a:ext cx="5552237" cy="11773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tx1">
                  <a:alpha val="2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6C815B-2285-4351-86B9-CEA4F8793EF0}"/>
                </a:ext>
              </a:extLst>
            </p:cNvPr>
            <p:cNvSpPr txBox="1"/>
            <p:nvPr/>
          </p:nvSpPr>
          <p:spPr>
            <a:xfrm>
              <a:off x="3584446" y="6468972"/>
              <a:ext cx="4869877" cy="9720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50215" algn="ctr">
                <a:lnSpc>
                  <a:spcPct val="125000"/>
                </a:lnSpc>
                <a:spcAft>
                  <a:spcPts val="1000"/>
                </a:spcAft>
              </a:pPr>
              <a:r>
                <a:rPr lang="ru-RU" sz="1600" b="1" dirty="0">
                  <a:solidFill>
                    <a:srgbClr val="00206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г. </a:t>
              </a:r>
              <a:r>
                <a:rPr lang="ru-RU" sz="1600" b="1" dirty="0">
                  <a:solidFill>
                    <a:srgbClr val="00206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Новочеркасск, </a:t>
              </a:r>
              <a:r>
                <a:rPr lang="ru-RU" sz="1600" b="1" dirty="0" smtClean="0">
                  <a:solidFill>
                    <a:srgbClr val="00206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2025 г. </a:t>
              </a:r>
              <a:endParaRPr lang="ru-RU" sz="16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88ECDB8F-DF67-439F-B990-C93DF74A59D9}"/>
              </a:ext>
            </a:extLst>
          </p:cNvPr>
          <p:cNvGrpSpPr/>
          <p:nvPr/>
        </p:nvGrpSpPr>
        <p:grpSpPr>
          <a:xfrm>
            <a:off x="2934028" y="3875093"/>
            <a:ext cx="5986628" cy="2116806"/>
            <a:chOff x="3007068" y="3285998"/>
            <a:chExt cx="5986628" cy="2116806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BD388369-AFE8-4F7F-8744-53CB4DF9BCCF}"/>
                </a:ext>
              </a:extLst>
            </p:cNvPr>
            <p:cNvSpPr/>
            <p:nvPr/>
          </p:nvSpPr>
          <p:spPr>
            <a:xfrm>
              <a:off x="3007068" y="3285998"/>
              <a:ext cx="5986628" cy="211680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tx1">
                  <a:alpha val="2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DC115FC-C9D9-487E-9AC4-1C36DA2352DC}"/>
                </a:ext>
              </a:extLst>
            </p:cNvPr>
            <p:cNvSpPr txBox="1"/>
            <p:nvPr/>
          </p:nvSpPr>
          <p:spPr>
            <a:xfrm>
              <a:off x="5248382" y="3795935"/>
              <a:ext cx="364161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EDFD61CD-A11F-40C4-A41C-8189F198F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1FCAF0A-7EE9-45AD-9D52-835BC7B4122E}"/>
              </a:ext>
            </a:extLst>
          </p:cNvPr>
          <p:cNvSpPr/>
          <p:nvPr/>
        </p:nvSpPr>
        <p:spPr>
          <a:xfrm>
            <a:off x="2824656" y="4029608"/>
            <a:ext cx="6096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Утвержден на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заседании профкома</a:t>
            </a:r>
            <a:endParaRPr lang="ru-RU" sz="16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ППО работников имени ЮРГПУ(НПИ)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М.И.Платова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«31» января 2025г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Протокол 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7 </a:t>
            </a:r>
            <a:endParaRPr lang="ru-RU" sz="16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77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21172 1.48148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21966 1.48148E-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-3.125E-6 -0.11829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2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8ED6B24-7DE2-43AE-807E-FA0D4837E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702688"/>
              </p:ext>
            </p:extLst>
          </p:nvPr>
        </p:nvGraphicFramePr>
        <p:xfrm>
          <a:off x="503327" y="1349406"/>
          <a:ext cx="11248008" cy="5315014"/>
        </p:xfrm>
        <a:graphic>
          <a:graphicData uri="http://schemas.openxmlformats.org/drawingml/2006/table">
            <a:tbl>
              <a:tblPr firstRow="1" firstCol="1" bandRow="1"/>
              <a:tblGrid>
                <a:gridCol w="552733">
                  <a:extLst>
                    <a:ext uri="{9D8B030D-6E8A-4147-A177-3AD203B41FA5}">
                      <a16:colId xmlns:a16="http://schemas.microsoft.com/office/drawing/2014/main" val="3208514207"/>
                    </a:ext>
                  </a:extLst>
                </a:gridCol>
                <a:gridCol w="4948874">
                  <a:extLst>
                    <a:ext uri="{9D8B030D-6E8A-4147-A177-3AD203B41FA5}">
                      <a16:colId xmlns:a16="http://schemas.microsoft.com/office/drawing/2014/main" val="1510028550"/>
                    </a:ext>
                  </a:extLst>
                </a:gridCol>
                <a:gridCol w="1657421">
                  <a:extLst>
                    <a:ext uri="{9D8B030D-6E8A-4147-A177-3AD203B41FA5}">
                      <a16:colId xmlns:a16="http://schemas.microsoft.com/office/drawing/2014/main" val="2812390664"/>
                    </a:ext>
                  </a:extLst>
                </a:gridCol>
                <a:gridCol w="4088980">
                  <a:extLst>
                    <a:ext uri="{9D8B030D-6E8A-4147-A177-3AD203B41FA5}">
                      <a16:colId xmlns:a16="http://schemas.microsoft.com/office/drawing/2014/main" val="4214508690"/>
                    </a:ext>
                  </a:extLst>
                </a:gridCol>
              </a:tblGrid>
              <a:tr h="565484">
                <a:tc gridSpan="4">
                  <a:txBody>
                    <a:bodyPr/>
                    <a:lstStyle/>
                    <a:p>
                      <a:pPr indent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 работа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643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 со средствами массовой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информированию  о деятельности ППО работников  ЮРГПУ(НПИ) имени 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М.И.Платова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 всем направлениям профсоюзной работы: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Весь период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</a:t>
                      </a:r>
                      <a:r>
                        <a:rPr lang="ru-RU" sz="13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Гарькуша</a:t>
                      </a: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В.Н.,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Богданова</a:t>
                      </a:r>
                      <a:r>
                        <a:rPr lang="ru-RU" sz="13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О.А., Лазарева </a:t>
                      </a:r>
                      <a:r>
                        <a:rPr lang="ru-RU" sz="13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Г.Ю.,</a:t>
                      </a:r>
                      <a:r>
                        <a:rPr lang="ru-RU" sz="13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члены</a:t>
                      </a: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профкома, председатели профсоюзных организаций структурных подразделений, профактив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870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Информационное наполнение и администрирование сайта.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Комиссия по информационной работе, члены профкома и председатели профсоюзных организаций структурных подразделений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287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и изготовление имиджевой продукции с символикой Профсоюза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</a:t>
                      </a:r>
                      <a:r>
                        <a:rPr lang="ru-RU" sz="13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Хрулева</a:t>
                      </a: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Л.В.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412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методической и консультационной помощи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профсоюзным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организациям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подразделений  по вопросам информационной и пиар-работы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</a:t>
                      </a: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ru-RU" sz="13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Хрулева</a:t>
                      </a: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Л.В</a:t>
                      </a: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 Богданова О.А., Лазарева Г.Ю.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830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информационной работы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квартал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Комиссия по информационной работе, члены профкома и председатели профсоюзных организаций структурных подразделений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402295"/>
                  </a:ext>
                </a:extLst>
              </a:tr>
            </a:tbl>
          </a:graphicData>
        </a:graphic>
      </p:graphicFrame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7C9FBE7-422B-4492-A075-3B85EC7EA068}"/>
              </a:ext>
            </a:extLst>
          </p:cNvPr>
          <p:cNvSpPr/>
          <p:nvPr/>
        </p:nvSpPr>
        <p:spPr>
          <a:xfrm>
            <a:off x="269809" y="153370"/>
            <a:ext cx="11715045" cy="11960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 rad="127000">
              <a:schemeClr val="tx1">
                <a:alpha val="2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2DE563-34D9-4910-AC46-2863DF944C5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34" y="69486"/>
            <a:ext cx="1461156" cy="13815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BE3720-FF54-4AB9-9AA2-6F83D475428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710" y="69486"/>
            <a:ext cx="1461156" cy="1381559"/>
          </a:xfrm>
          <a:prstGeom prst="rect">
            <a:avLst/>
          </a:prstGeom>
        </p:spPr>
      </p:pic>
      <p:pic>
        <p:nvPicPr>
          <p:cNvPr id="10" name="2a00000194952fc3fab3f1892dab9ed43119-475612-fast-images">
            <a:extLst>
              <a:ext uri="{FF2B5EF4-FFF2-40B4-BE49-F238E27FC236}">
                <a16:creationId xmlns:a16="http://schemas.microsoft.com/office/drawing/2014/main" id="{592B4D1F-2D08-4684-B549-9E327F786AD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69" y="153370"/>
            <a:ext cx="1801290" cy="1196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03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21966 1.48148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21172 1.48148E-6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A9DC1EC-BB63-4DC3-944A-04D712ECB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66499"/>
              </p:ext>
            </p:extLst>
          </p:nvPr>
        </p:nvGraphicFramePr>
        <p:xfrm>
          <a:off x="514906" y="1451045"/>
          <a:ext cx="11292397" cy="5222625"/>
        </p:xfrm>
        <a:graphic>
          <a:graphicData uri="http://schemas.openxmlformats.org/drawingml/2006/table">
            <a:tbl>
              <a:tblPr firstRow="1" firstCol="1" bandRow="1"/>
              <a:tblGrid>
                <a:gridCol w="556962">
                  <a:extLst>
                    <a:ext uri="{9D8B030D-6E8A-4147-A177-3AD203B41FA5}">
                      <a16:colId xmlns:a16="http://schemas.microsoft.com/office/drawing/2014/main" val="2327759417"/>
                    </a:ext>
                  </a:extLst>
                </a:gridCol>
                <a:gridCol w="4986732">
                  <a:extLst>
                    <a:ext uri="{9D8B030D-6E8A-4147-A177-3AD203B41FA5}">
                      <a16:colId xmlns:a16="http://schemas.microsoft.com/office/drawing/2014/main" val="3443153185"/>
                    </a:ext>
                  </a:extLst>
                </a:gridCol>
                <a:gridCol w="1670100">
                  <a:extLst>
                    <a:ext uri="{9D8B030D-6E8A-4147-A177-3AD203B41FA5}">
                      <a16:colId xmlns:a16="http://schemas.microsoft.com/office/drawing/2014/main" val="3931775407"/>
                    </a:ext>
                  </a:extLst>
                </a:gridCol>
                <a:gridCol w="4078603">
                  <a:extLst>
                    <a:ext uri="{9D8B030D-6E8A-4147-A177-3AD203B41FA5}">
                      <a16:colId xmlns:a16="http://schemas.microsoft.com/office/drawing/2014/main" val="1670276996"/>
                    </a:ext>
                  </a:extLst>
                </a:gridCol>
              </a:tblGrid>
              <a:tr h="45393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социально-экономической защите и оздоровлению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54" marR="6055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020072"/>
                  </a:ext>
                </a:extLst>
              </a:tr>
              <a:tr h="46738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4005" algn="l"/>
                        </a:tabLs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59. </a:t>
                      </a:r>
                    </a:p>
                  </a:txBody>
                  <a:tcPr marL="60554" marR="6055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изменений в локальные нормативно-правовые акты ЮРГПУ(НПИ)</a:t>
                      </a:r>
                    </a:p>
                  </a:txBody>
                  <a:tcPr marL="60554" marR="6055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Весь период</a:t>
                      </a:r>
                    </a:p>
                  </a:txBody>
                  <a:tcPr marL="60554" marR="6055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</a:t>
                      </a:r>
                      <a:r>
                        <a:rPr lang="ru-RU" sz="1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Гарькуша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В.Н.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54" marR="6055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051091"/>
                  </a:ext>
                </a:extLst>
              </a:tr>
              <a:tr h="46738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60. </a:t>
                      </a:r>
                    </a:p>
                  </a:txBody>
                  <a:tcPr marL="60554" marR="6055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заявлениями на материальную помощь и оздоровление работников-членов профсоюза</a:t>
                      </a:r>
                    </a:p>
                  </a:txBody>
                  <a:tcPr marL="60554" marR="6055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</a:p>
                  </a:txBody>
                  <a:tcPr marL="60554" marR="6055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комиссия по социальной защите и страхованию</a:t>
                      </a:r>
                    </a:p>
                  </a:txBody>
                  <a:tcPr marL="60554" marR="6055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131970"/>
                  </a:ext>
                </a:extLst>
              </a:tr>
              <a:tr h="46738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61. </a:t>
                      </a:r>
                    </a:p>
                  </a:txBody>
                  <a:tcPr marL="60554" marR="6055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заседаниях комиссии социального страхования университета</a:t>
                      </a:r>
                    </a:p>
                  </a:txBody>
                  <a:tcPr marL="60554" marR="6055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</a:p>
                  </a:txBody>
                  <a:tcPr marL="60554" marR="6055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Шорохова Е.Н.</a:t>
                      </a:r>
                    </a:p>
                  </a:txBody>
                  <a:tcPr marL="60554" marR="6055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208924"/>
                  </a:ext>
                </a:extLst>
              </a:tr>
              <a:tr h="140462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62. </a:t>
                      </a:r>
                    </a:p>
                  </a:txBody>
                  <a:tcPr marL="60554" marR="6055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оздоровления работников университета и членов их семей в университетских спортивно-оздоровительных комплексах.  Работа с ЛПУ и пансионатами: заключение договоров о сотрудничестве, обеспечение заявок на оздоровление членов Профсоюза</a:t>
                      </a:r>
                    </a:p>
                  </a:txBody>
                  <a:tcPr marL="60554" marR="6055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</a:p>
                  </a:txBody>
                  <a:tcPr marL="60554" marR="6055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 Коваленко </a:t>
                      </a:r>
                      <a:r>
                        <a:rPr lang="ru-RU" sz="1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А.М.,Маликова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Е.А., Шутова М.Н.,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председатели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профсоюзных организаций структурных подразделений</a:t>
                      </a:r>
                    </a:p>
                  </a:txBody>
                  <a:tcPr marL="60554" marR="6055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29134"/>
                  </a:ext>
                </a:extLst>
              </a:tr>
              <a:tr h="7010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63. </a:t>
                      </a:r>
                    </a:p>
                  </a:txBody>
                  <a:tcPr marL="60554" marR="6055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производственно-бытовой комиссии</a:t>
                      </a:r>
                    </a:p>
                  </a:txBody>
                  <a:tcPr marL="60554" marR="6055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</a:p>
                  </a:txBody>
                  <a:tcPr marL="60554" marR="6055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Кафтанатий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Е.Б., </a:t>
                      </a:r>
                      <a:r>
                        <a:rPr lang="ru-RU" sz="1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Чамлай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С.В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 Сысоева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И.Н., </a:t>
                      </a:r>
                      <a:r>
                        <a:rPr lang="ru-RU" sz="1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Синёва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А.В., </a:t>
                      </a:r>
                      <a:r>
                        <a:rPr lang="ru-RU" sz="1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Крекотень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Н.Н., Херувимчик А.Л.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54" marR="6055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2375"/>
                  </a:ext>
                </a:extLst>
              </a:tr>
              <a:tr h="46738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64. </a:t>
                      </a:r>
                    </a:p>
                  </a:txBody>
                  <a:tcPr marL="60554" marR="6055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коллективных посещений зрелищных мероприятий</a:t>
                      </a:r>
                    </a:p>
                  </a:txBody>
                  <a:tcPr marL="60554" marR="6055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</a:p>
                  </a:txBody>
                  <a:tcPr marL="60554" marR="6055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Комиссия по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культмассовой и спортивной  работе</a:t>
                      </a:r>
                    </a:p>
                  </a:txBody>
                  <a:tcPr marL="60554" marR="6055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785720"/>
                  </a:ext>
                </a:extLst>
              </a:tr>
              <a:tr h="7010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65. </a:t>
                      </a:r>
                    </a:p>
                  </a:txBody>
                  <a:tcPr marL="60554" marR="6055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мероприятиях университета, посвященных празднованию Государственных праздников РФ и Дня университета</a:t>
                      </a:r>
                    </a:p>
                  </a:txBody>
                  <a:tcPr marL="60554" marR="6055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</a:p>
                  </a:txBody>
                  <a:tcPr marL="60554" marR="6055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комиссия по оздоровлению, культмассовой и спортивной  работе</a:t>
                      </a:r>
                    </a:p>
                  </a:txBody>
                  <a:tcPr marL="60554" marR="6055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3896662"/>
                  </a:ext>
                </a:extLst>
              </a:tr>
            </a:tbl>
          </a:graphicData>
        </a:graphic>
      </p:graphicFrame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0AB190D-B557-4DD4-A73D-8811298F2A8B}"/>
              </a:ext>
            </a:extLst>
          </p:cNvPr>
          <p:cNvSpPr/>
          <p:nvPr/>
        </p:nvSpPr>
        <p:spPr>
          <a:xfrm>
            <a:off x="269809" y="153370"/>
            <a:ext cx="11715045" cy="11960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 rad="127000">
              <a:schemeClr val="tx1">
                <a:alpha val="2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7FEDC7-FB31-4BA0-8CB6-9CE80EF41C0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34" y="69486"/>
            <a:ext cx="1461156" cy="13815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D918B5-FAAB-4638-9255-C7BD7D0949C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710" y="69486"/>
            <a:ext cx="1461156" cy="1381559"/>
          </a:xfrm>
          <a:prstGeom prst="rect">
            <a:avLst/>
          </a:prstGeom>
        </p:spPr>
      </p:pic>
      <p:pic>
        <p:nvPicPr>
          <p:cNvPr id="10" name="2a00000194952fc3fab3f1892dab9ed43119-475612-fast-images">
            <a:extLst>
              <a:ext uri="{FF2B5EF4-FFF2-40B4-BE49-F238E27FC236}">
                <a16:creationId xmlns:a16="http://schemas.microsoft.com/office/drawing/2014/main" id="{82E72414-3E49-4B41-A9CE-A5616475F9B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69" y="153370"/>
            <a:ext cx="1801290" cy="1196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89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21966 1.48148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21172 1.48148E-6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4AAAEB5-5495-478D-948D-6AAB7099E2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253991"/>
              </p:ext>
            </p:extLst>
          </p:nvPr>
        </p:nvGraphicFramePr>
        <p:xfrm>
          <a:off x="426128" y="1601165"/>
          <a:ext cx="11496583" cy="5253814"/>
        </p:xfrm>
        <a:graphic>
          <a:graphicData uri="http://schemas.openxmlformats.org/drawingml/2006/table">
            <a:tbl>
              <a:tblPr firstRow="1" firstCol="1" bandRow="1"/>
              <a:tblGrid>
                <a:gridCol w="905523">
                  <a:extLst>
                    <a:ext uri="{9D8B030D-6E8A-4147-A177-3AD203B41FA5}">
                      <a16:colId xmlns:a16="http://schemas.microsoft.com/office/drawing/2014/main" val="1406650178"/>
                    </a:ext>
                  </a:extLst>
                </a:gridCol>
                <a:gridCol w="4873841">
                  <a:extLst>
                    <a:ext uri="{9D8B030D-6E8A-4147-A177-3AD203B41FA5}">
                      <a16:colId xmlns:a16="http://schemas.microsoft.com/office/drawing/2014/main" val="3194101545"/>
                    </a:ext>
                  </a:extLst>
                </a:gridCol>
                <a:gridCol w="1537875">
                  <a:extLst>
                    <a:ext uri="{9D8B030D-6E8A-4147-A177-3AD203B41FA5}">
                      <a16:colId xmlns:a16="http://schemas.microsoft.com/office/drawing/2014/main" val="3544848997"/>
                    </a:ext>
                  </a:extLst>
                </a:gridCol>
                <a:gridCol w="4179344">
                  <a:extLst>
                    <a:ext uri="{9D8B030D-6E8A-4147-A177-3AD203B41FA5}">
                      <a16:colId xmlns:a16="http://schemas.microsoft.com/office/drawing/2014/main" val="578101511"/>
                    </a:ext>
                  </a:extLst>
                </a:gridCol>
              </a:tblGrid>
              <a:tr h="43803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65.1</a:t>
                      </a: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Российского студенчества. </a:t>
                      </a: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председатели профсоюзных организаций структурных подразделений</a:t>
                      </a: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129777"/>
                  </a:ext>
                </a:extLst>
              </a:tr>
              <a:tr h="52865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65.2</a:t>
                      </a: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Весенний студенческий бал</a:t>
                      </a: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председатели профсоюзных организаций структурных подразделений</a:t>
                      </a: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344560"/>
                  </a:ext>
                </a:extLst>
              </a:tr>
              <a:tr h="43803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65.3</a:t>
                      </a: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«Выпускной в политехническом – 2025»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июнь</a:t>
                      </a: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председатели профсоюзных организаций структурных подразделений</a:t>
                      </a: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304293"/>
                  </a:ext>
                </a:extLst>
              </a:tr>
              <a:tr h="43803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65.4</a:t>
                      </a: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«День знаний»</a:t>
                      </a: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председатели профсоюзных организаций структурных подразделений</a:t>
                      </a: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219363"/>
                  </a:ext>
                </a:extLst>
              </a:tr>
              <a:tr h="43803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65.5</a:t>
                      </a: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«День первокурсника в ЮРГПУ (НПИ)»</a:t>
                      </a:r>
                      <a:endParaRPr lang="ru-RU" sz="13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сентябрь-октябрь</a:t>
                      </a:r>
                      <a:endParaRPr lang="ru-RU" sz="13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председатели профсоюзных организаций структурных подразделений</a:t>
                      </a: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347757"/>
                  </a:ext>
                </a:extLst>
              </a:tr>
              <a:tr h="43803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65.6</a:t>
                      </a: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Фестиваль первокурсников «Внимание, ваш выход»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3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</a:t>
                      </a: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 председатели профсоюзных организаций структурных подразделений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41036"/>
                  </a:ext>
                </a:extLst>
              </a:tr>
              <a:tr h="43803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65.7</a:t>
                      </a: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Фестиваль казачьей культуры и  традиций «На Дону, на Доне»</a:t>
                      </a:r>
                      <a:endParaRPr lang="ru-RU" sz="13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3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председатели профсоюзных организаций структурных подразделений</a:t>
                      </a: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9254887"/>
                  </a:ext>
                </a:extLst>
              </a:tr>
              <a:tr h="43803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65.8</a:t>
                      </a: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371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09595" algn="l"/>
                          <a:tab pos="3330575" algn="l"/>
                        </a:tabLs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118-ая годовщина со дня образования университета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университетская неделя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3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председатели профсоюзных организаций структурных подразделений</a:t>
                      </a: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463156"/>
                  </a:ext>
                </a:extLst>
              </a:tr>
              <a:tr h="43803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65.9</a:t>
                      </a: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371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09595" algn="l"/>
                          <a:tab pos="3330575" algn="l"/>
                        </a:tabLst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Праздничные</a:t>
                      </a:r>
                      <a:r>
                        <a:rPr lang="ru-RU" sz="13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мероприятия</a:t>
                      </a: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«Встреча Нового года»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30575" algn="l"/>
                        </a:tabLs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3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председатели профсоюзных организаций структурных подразделений</a:t>
                      </a: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417625"/>
                  </a:ext>
                </a:extLst>
              </a:tr>
              <a:tr h="21550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66</a:t>
                      </a: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и организация культмассовых мероприятия для  детей работников — членов профсоюза.</a:t>
                      </a: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Комиссия по  работе с молодежью и научными кадрами</a:t>
                      </a: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463028"/>
                  </a:ext>
                </a:extLst>
              </a:tr>
              <a:tr h="19350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67</a:t>
                      </a: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Месячник добрых дел «От сердца к сердцу», посвященный </a:t>
                      </a: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Дню </a:t>
                      </a: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рождения университета</a:t>
                      </a: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20.09.2025-20.10.2025 г.г.</a:t>
                      </a: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председатели профсоюзных организаций структурных подразделений</a:t>
                      </a:r>
                    </a:p>
                  </a:txBody>
                  <a:tcPr marL="36282" marR="3628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449460"/>
                  </a:ext>
                </a:extLst>
              </a:tr>
            </a:tbl>
          </a:graphicData>
        </a:graphic>
      </p:graphicFrame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2D8772B-18A4-405D-A3A8-50F73B87FD44}"/>
              </a:ext>
            </a:extLst>
          </p:cNvPr>
          <p:cNvSpPr/>
          <p:nvPr/>
        </p:nvSpPr>
        <p:spPr>
          <a:xfrm>
            <a:off x="269809" y="153370"/>
            <a:ext cx="11715045" cy="11960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 rad="127000">
              <a:schemeClr val="tx1">
                <a:alpha val="2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45C1E3-E82B-4E00-8850-B1EB9477CF1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34" y="69486"/>
            <a:ext cx="1461156" cy="13815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B278B0-AF93-4D24-95A9-F93C56900EC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710" y="69486"/>
            <a:ext cx="1461156" cy="1381559"/>
          </a:xfrm>
          <a:prstGeom prst="rect">
            <a:avLst/>
          </a:prstGeom>
        </p:spPr>
      </p:pic>
      <p:pic>
        <p:nvPicPr>
          <p:cNvPr id="10" name="2a00000194952fc3fab3f1892dab9ed43119-475612-fast-images">
            <a:extLst>
              <a:ext uri="{FF2B5EF4-FFF2-40B4-BE49-F238E27FC236}">
                <a16:creationId xmlns:a16="http://schemas.microsoft.com/office/drawing/2014/main" id="{3C1F2729-1707-4E35-9F23-ECFCD08244E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69" y="153370"/>
            <a:ext cx="1801290" cy="1196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101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21966 1.48148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21172 1.48148E-6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70407A6-9C82-466E-99D4-0D618C63E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649165"/>
              </p:ext>
            </p:extLst>
          </p:nvPr>
        </p:nvGraphicFramePr>
        <p:xfrm>
          <a:off x="476435" y="1451045"/>
          <a:ext cx="11239131" cy="5244532"/>
        </p:xfrm>
        <a:graphic>
          <a:graphicData uri="http://schemas.openxmlformats.org/drawingml/2006/table">
            <a:tbl>
              <a:tblPr firstRow="1" firstCol="1" bandRow="1"/>
              <a:tblGrid>
                <a:gridCol w="552297">
                  <a:extLst>
                    <a:ext uri="{9D8B030D-6E8A-4147-A177-3AD203B41FA5}">
                      <a16:colId xmlns:a16="http://schemas.microsoft.com/office/drawing/2014/main" val="3397299692"/>
                    </a:ext>
                  </a:extLst>
                </a:gridCol>
                <a:gridCol w="4944968">
                  <a:extLst>
                    <a:ext uri="{9D8B030D-6E8A-4147-A177-3AD203B41FA5}">
                      <a16:colId xmlns:a16="http://schemas.microsoft.com/office/drawing/2014/main" val="3290952465"/>
                    </a:ext>
                  </a:extLst>
                </a:gridCol>
                <a:gridCol w="1656113">
                  <a:extLst>
                    <a:ext uri="{9D8B030D-6E8A-4147-A177-3AD203B41FA5}">
                      <a16:colId xmlns:a16="http://schemas.microsoft.com/office/drawing/2014/main" val="1384630861"/>
                    </a:ext>
                  </a:extLst>
                </a:gridCol>
                <a:gridCol w="4085753">
                  <a:extLst>
                    <a:ext uri="{9D8B030D-6E8A-4147-A177-3AD203B41FA5}">
                      <a16:colId xmlns:a16="http://schemas.microsoft.com/office/drawing/2014/main" val="3126695755"/>
                    </a:ext>
                  </a:extLst>
                </a:gridCol>
              </a:tblGrid>
              <a:tr h="68529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Конкурсы, форумы, круглые столы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141259"/>
                  </a:ext>
                </a:extLst>
              </a:tr>
              <a:tr h="44993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на лучшую организацию работы по охране труда по охране труда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Комиссия по ОТ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440418"/>
                  </a:ext>
                </a:extLst>
              </a:tr>
              <a:tr h="92089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областном смотре - конкурсе на звание «Лучший уполномоченный по охране труда Профсоюза»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плану обкома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 Полякова Ю.А., Романова Е.В., Лосев В.А., Радченко Н.А., председатели профсоюзных организаций структурных подразделений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2369109"/>
                  </a:ext>
                </a:extLst>
              </a:tr>
              <a:tr h="68541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региональном этапе Всероссийского конкурса «Российская организация высокой социальной эффективности».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полугодие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 штатные сотрудники профкома,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председатели профсоюзных организаций структурных подразделений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221052"/>
                  </a:ext>
                </a:extLst>
              </a:tr>
              <a:tr h="68541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Всероссийский смотр - конкурс «Профсоюзная организация высокой социальной эффективности».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Январь-февраль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председатели профсоюзных организаций структурных подразделений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763510"/>
                  </a:ext>
                </a:extLst>
              </a:tr>
              <a:tr h="68541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Всероссийский Конкурс «Здоровые решения»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Январь-июнь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председатели профсоюзных организаций структурных подразделений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092795"/>
                  </a:ext>
                </a:extLst>
              </a:tr>
              <a:tr h="92089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конкурсе «Лучший коллективной договор».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отдельным планам организаторов конкурсов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председатели профсоюзных организаций структурных подразделений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617644"/>
                  </a:ext>
                </a:extLst>
              </a:tr>
            </a:tbl>
          </a:graphicData>
        </a:graphic>
      </p:graphicFrame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B945433-E50A-48D2-95DA-DAA2D7885F4B}"/>
              </a:ext>
            </a:extLst>
          </p:cNvPr>
          <p:cNvSpPr/>
          <p:nvPr/>
        </p:nvSpPr>
        <p:spPr>
          <a:xfrm>
            <a:off x="269809" y="153370"/>
            <a:ext cx="11715045" cy="11960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 rad="127000">
              <a:schemeClr val="tx1">
                <a:alpha val="2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3ADF64-12A2-44C1-9635-79ECBAE0797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34" y="69486"/>
            <a:ext cx="1461156" cy="13815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5E38C6-D7ED-4DA7-86B2-71E57D4CB8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710" y="69486"/>
            <a:ext cx="1461156" cy="1381559"/>
          </a:xfrm>
          <a:prstGeom prst="rect">
            <a:avLst/>
          </a:prstGeom>
        </p:spPr>
      </p:pic>
      <p:pic>
        <p:nvPicPr>
          <p:cNvPr id="10" name="2a00000194952fc3fab3f1892dab9ed43119-475612-fast-images">
            <a:extLst>
              <a:ext uri="{FF2B5EF4-FFF2-40B4-BE49-F238E27FC236}">
                <a16:creationId xmlns:a16="http://schemas.microsoft.com/office/drawing/2014/main" id="{BE5F00B7-12CC-4CD5-B45E-DEE50E1822E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69" y="153370"/>
            <a:ext cx="1801290" cy="1196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015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21966 1.48148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21172 1.48148E-6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E3B0781-C8AC-4BDF-B921-1341A587F8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444083"/>
              </p:ext>
            </p:extLst>
          </p:nvPr>
        </p:nvGraphicFramePr>
        <p:xfrm>
          <a:off x="436485" y="1843380"/>
          <a:ext cx="11319029" cy="4708169"/>
        </p:xfrm>
        <a:graphic>
          <a:graphicData uri="http://schemas.openxmlformats.org/drawingml/2006/table">
            <a:tbl>
              <a:tblPr firstRow="1" firstCol="1" bandRow="1"/>
              <a:tblGrid>
                <a:gridCol w="556223">
                  <a:extLst>
                    <a:ext uri="{9D8B030D-6E8A-4147-A177-3AD203B41FA5}">
                      <a16:colId xmlns:a16="http://schemas.microsoft.com/office/drawing/2014/main" val="3548767358"/>
                    </a:ext>
                  </a:extLst>
                </a:gridCol>
                <a:gridCol w="4980122">
                  <a:extLst>
                    <a:ext uri="{9D8B030D-6E8A-4147-A177-3AD203B41FA5}">
                      <a16:colId xmlns:a16="http://schemas.microsoft.com/office/drawing/2014/main" val="1090101782"/>
                    </a:ext>
                  </a:extLst>
                </a:gridCol>
                <a:gridCol w="1667886">
                  <a:extLst>
                    <a:ext uri="{9D8B030D-6E8A-4147-A177-3AD203B41FA5}">
                      <a16:colId xmlns:a16="http://schemas.microsoft.com/office/drawing/2014/main" val="1244688705"/>
                    </a:ext>
                  </a:extLst>
                </a:gridCol>
                <a:gridCol w="4114798">
                  <a:extLst>
                    <a:ext uri="{9D8B030D-6E8A-4147-A177-3AD203B41FA5}">
                      <a16:colId xmlns:a16="http://schemas.microsoft.com/office/drawing/2014/main" val="2903995240"/>
                    </a:ext>
                  </a:extLst>
                </a:gridCol>
              </a:tblGrid>
              <a:tr h="35248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74. </a:t>
                      </a:r>
                    </a:p>
                  </a:txBody>
                  <a:tcPr marL="59343" marR="59343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Спартакиады работников университета </a:t>
                      </a:r>
                    </a:p>
                  </a:txBody>
                  <a:tcPr marL="59343" marR="59343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- апрель </a:t>
                      </a:r>
                    </a:p>
                  </a:txBody>
                  <a:tcPr marL="59343" marR="59343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Е.А., Коваленко А.М., Маликова Е.А., Шутова М.Н., председатели профсоюзных организаций структурных подразделений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3" marR="59343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56291"/>
                  </a:ext>
                </a:extLst>
              </a:tr>
              <a:tr h="35248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75. </a:t>
                      </a:r>
                    </a:p>
                  </a:txBody>
                  <a:tcPr marL="59343" marR="59343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участие в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Спортивном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фестивале, посвящённом 80-летию Великой Победы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3" marR="59343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7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плану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КСП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Профсоюза Ростовской области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3" marR="59343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Коваленко А.М., Маликова Е.А., Шутова М.Н., председатели профсоюзных организаций структурных подразделений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3" marR="59343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16342"/>
                  </a:ext>
                </a:extLst>
              </a:tr>
              <a:tr h="63299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76. </a:t>
                      </a:r>
                    </a:p>
                  </a:txBody>
                  <a:tcPr marL="59343" marR="59343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выездном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семинар-совещании председателей ППО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Профсоюза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3" marR="59343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плану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обкома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КСП Профсоюза РО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3" marR="59343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3" marR="59343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700198"/>
                  </a:ext>
                </a:extLst>
              </a:tr>
              <a:tr h="63299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3" marR="59343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Собрание КСП Профсоюза(г. Москва)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3" marR="59343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плану ЦС и КСП Профсоюза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3" marR="59343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3" marR="59343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415820"/>
                  </a:ext>
                </a:extLst>
              </a:tr>
              <a:tr h="35248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78. </a:t>
                      </a:r>
                    </a:p>
                  </a:txBody>
                  <a:tcPr marL="59343" marR="59343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конкурсах и мероприятиях Центрального Совета и Федерации Профсоюзов Ростовской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3" marR="59343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течении года</a:t>
                      </a:r>
                    </a:p>
                  </a:txBody>
                  <a:tcPr marL="59343" marR="59343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3" marR="59343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882758"/>
                  </a:ext>
                </a:extLst>
              </a:tr>
              <a:tr h="35248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79. </a:t>
                      </a:r>
                    </a:p>
                  </a:txBody>
                  <a:tcPr marL="59343" marR="59343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траурных мероприятиях, посвященных Новочеркасской трагедии 1962 года</a:t>
                      </a:r>
                    </a:p>
                  </a:txBody>
                  <a:tcPr marL="59343" marR="59343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Новочеркасск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2025</a:t>
                      </a:r>
                    </a:p>
                  </a:txBody>
                  <a:tcPr marL="59343" marR="59343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Е.А., члены профкома ППО работников ЮРГПУ(НПИ) имени М.И. Платова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3" marR="59343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969902"/>
                  </a:ext>
                </a:extLst>
              </a:tr>
            </a:tbl>
          </a:graphicData>
        </a:graphic>
      </p:graphicFrame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3CC11AB-E346-463A-9E0C-0C3841018AA0}"/>
              </a:ext>
            </a:extLst>
          </p:cNvPr>
          <p:cNvSpPr/>
          <p:nvPr/>
        </p:nvSpPr>
        <p:spPr>
          <a:xfrm>
            <a:off x="269809" y="153370"/>
            <a:ext cx="11715045" cy="11960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 rad="127000">
              <a:schemeClr val="tx1">
                <a:alpha val="2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5D721E-B2AB-4F9A-BB0F-FF2F53701CC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34" y="69486"/>
            <a:ext cx="1461156" cy="13815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F7B26C-7529-444B-B902-47AEA613EA1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710" y="69486"/>
            <a:ext cx="1461156" cy="1381559"/>
          </a:xfrm>
          <a:prstGeom prst="rect">
            <a:avLst/>
          </a:prstGeom>
        </p:spPr>
      </p:pic>
      <p:pic>
        <p:nvPicPr>
          <p:cNvPr id="10" name="2a00000194952fc3fab3f1892dab9ed43119-475612-fast-images">
            <a:extLst>
              <a:ext uri="{FF2B5EF4-FFF2-40B4-BE49-F238E27FC236}">
                <a16:creationId xmlns:a16="http://schemas.microsoft.com/office/drawing/2014/main" id="{30AFBD97-89D5-4CF4-99BF-8FCFB62953C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69" y="153370"/>
            <a:ext cx="1801290" cy="1196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157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21966 1.48148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21172 1.48148E-6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AC22E3C-4D42-4B90-881B-F37A43667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864798"/>
              </p:ext>
            </p:extLst>
          </p:nvPr>
        </p:nvGraphicFramePr>
        <p:xfrm>
          <a:off x="502024" y="1349406"/>
          <a:ext cx="11247572" cy="5501651"/>
        </p:xfrm>
        <a:graphic>
          <a:graphicData uri="http://schemas.openxmlformats.org/drawingml/2006/table">
            <a:tbl>
              <a:tblPr firstRow="1" firstCol="1" bandRow="1"/>
              <a:tblGrid>
                <a:gridCol w="600498">
                  <a:extLst>
                    <a:ext uri="{9D8B030D-6E8A-4147-A177-3AD203B41FA5}">
                      <a16:colId xmlns:a16="http://schemas.microsoft.com/office/drawing/2014/main" val="1245224470"/>
                    </a:ext>
                  </a:extLst>
                </a:gridCol>
                <a:gridCol w="4900895">
                  <a:extLst>
                    <a:ext uri="{9D8B030D-6E8A-4147-A177-3AD203B41FA5}">
                      <a16:colId xmlns:a16="http://schemas.microsoft.com/office/drawing/2014/main" val="1011136864"/>
                    </a:ext>
                  </a:extLst>
                </a:gridCol>
                <a:gridCol w="1657357">
                  <a:extLst>
                    <a:ext uri="{9D8B030D-6E8A-4147-A177-3AD203B41FA5}">
                      <a16:colId xmlns:a16="http://schemas.microsoft.com/office/drawing/2014/main" val="2627913633"/>
                    </a:ext>
                  </a:extLst>
                </a:gridCol>
                <a:gridCol w="4088822">
                  <a:extLst>
                    <a:ext uri="{9D8B030D-6E8A-4147-A177-3AD203B41FA5}">
                      <a16:colId xmlns:a16="http://schemas.microsoft.com/office/drawing/2014/main" val="2256180885"/>
                    </a:ext>
                  </a:extLst>
                </a:gridCol>
              </a:tblGrid>
              <a:tr h="7891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детских творческих конкурсов, посвященных памятным датам РФ.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течении года.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Г.Ю.,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председатели профсоюзных организаций структурных подразделений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528915"/>
                  </a:ext>
                </a:extLst>
              </a:tr>
              <a:tr h="96649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праздник «Папа, мама, я» - спортивная семья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Май-июнь 2025г.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 Коваленко А.М., Маликова Е.А., Шутова М.Н.,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председатели профсоюзных организаций структурных подразделений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604358"/>
                  </a:ext>
                </a:extLst>
              </a:tr>
              <a:tr h="7891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выставок детских работ, посвященных «Дню Победы» и  «Дню защиты детей»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Май-Июнь 2025г.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штатные сотрудники </a:t>
                      </a:r>
                      <a:r>
                        <a:rPr lang="ru-RU" sz="1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профкома,председатели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профсоюзных организаций структурных подразделений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33339"/>
                  </a:ext>
                </a:extLst>
              </a:tr>
              <a:tr h="7891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праздника  «День семьи, любви и верности»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июля 2025г.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председатели профсоюзных организаций структурных подразделений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599170"/>
                  </a:ext>
                </a:extLst>
              </a:tr>
              <a:tr h="9464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проектной и </a:t>
                      </a:r>
                      <a:r>
                        <a:rPr lang="ru-RU" sz="1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грантовой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 ППО работников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ЮРГПУ(НПИ) имени </a:t>
                      </a:r>
                      <a:r>
                        <a:rPr lang="ru-RU" sz="14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М.И.Платова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Г.Ю., Совет молодых преподавателей ЮРГПУ(НПИ):Клушин В.А., Зубков И.Н., Токарев Д.В., </a:t>
                      </a:r>
                      <a:r>
                        <a:rPr lang="ru-RU" sz="1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Житникова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М.А.,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Егорова М.А., </a:t>
                      </a:r>
                      <a:r>
                        <a:rPr lang="ru-RU" sz="14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Яркина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В.Е.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2810917"/>
                  </a:ext>
                </a:extLst>
              </a:tr>
              <a:tr h="120811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участие в научно-практических конференциях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международного, всероссийского и регионального уровней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Г.Ю., Совет молодых преподавателей ЮРГПУ(НПИ);председатели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профсоюзных организаций структурных подразделений университета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183838"/>
                  </a:ext>
                </a:extLst>
              </a:tr>
            </a:tbl>
          </a:graphicData>
        </a:graphic>
      </p:graphicFrame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A51FA94-FAD1-493A-BB84-529D9022E203}"/>
              </a:ext>
            </a:extLst>
          </p:cNvPr>
          <p:cNvSpPr/>
          <p:nvPr/>
        </p:nvSpPr>
        <p:spPr>
          <a:xfrm>
            <a:off x="268287" y="153370"/>
            <a:ext cx="11715045" cy="11960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 rad="127000">
              <a:schemeClr val="tx1">
                <a:alpha val="2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BAE56E-2A0B-4D97-A8B3-B4F826ADEE1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34" y="69486"/>
            <a:ext cx="1461156" cy="13815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1CBBBE1-97D7-4C57-A36C-61C62C7B4A0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710" y="69486"/>
            <a:ext cx="1461156" cy="1381559"/>
          </a:xfrm>
          <a:prstGeom prst="rect">
            <a:avLst/>
          </a:prstGeom>
        </p:spPr>
      </p:pic>
      <p:pic>
        <p:nvPicPr>
          <p:cNvPr id="11" name="2a00000194952fc3fab3f1892dab9ed43119-475612-fast-images">
            <a:extLst>
              <a:ext uri="{FF2B5EF4-FFF2-40B4-BE49-F238E27FC236}">
                <a16:creationId xmlns:a16="http://schemas.microsoft.com/office/drawing/2014/main" id="{D16E3F60-4017-4CC5-A0C9-F23DA8B860D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68" y="153370"/>
            <a:ext cx="1870049" cy="1196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4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21966 1.48148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21172 1.48148E-6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3C1E3FE-134D-4587-8E39-D583991B9CC1}"/>
              </a:ext>
            </a:extLst>
          </p:cNvPr>
          <p:cNvSpPr/>
          <p:nvPr/>
        </p:nvSpPr>
        <p:spPr>
          <a:xfrm>
            <a:off x="269809" y="153370"/>
            <a:ext cx="11715045" cy="11960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 rad="127000">
              <a:schemeClr val="tx1">
                <a:alpha val="2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A0DB8A-528F-4A92-81AB-6E2D7DA1E29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34" y="69486"/>
            <a:ext cx="1461156" cy="13815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CE747C-5D64-4633-B8B0-419552F9893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710" y="69486"/>
            <a:ext cx="1461156" cy="1381559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6757DD1-E448-428F-A46F-477E0E1AF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446978"/>
              </p:ext>
            </p:extLst>
          </p:nvPr>
        </p:nvGraphicFramePr>
        <p:xfrm>
          <a:off x="621437" y="1464816"/>
          <a:ext cx="11274639" cy="5123630"/>
        </p:xfrm>
        <a:graphic>
          <a:graphicData uri="http://schemas.openxmlformats.org/drawingml/2006/table">
            <a:tbl>
              <a:tblPr firstRow="1" firstCol="1" bandRow="1"/>
              <a:tblGrid>
                <a:gridCol w="506027">
                  <a:extLst>
                    <a:ext uri="{9D8B030D-6E8A-4147-A177-3AD203B41FA5}">
                      <a16:colId xmlns:a16="http://schemas.microsoft.com/office/drawing/2014/main" val="882668537"/>
                    </a:ext>
                  </a:extLst>
                </a:gridCol>
                <a:gridCol w="6113603">
                  <a:extLst>
                    <a:ext uri="{9D8B030D-6E8A-4147-A177-3AD203B41FA5}">
                      <a16:colId xmlns:a16="http://schemas.microsoft.com/office/drawing/2014/main" val="2888442173"/>
                    </a:ext>
                  </a:extLst>
                </a:gridCol>
                <a:gridCol w="1431580">
                  <a:extLst>
                    <a:ext uri="{9D8B030D-6E8A-4147-A177-3AD203B41FA5}">
                      <a16:colId xmlns:a16="http://schemas.microsoft.com/office/drawing/2014/main" val="1970933312"/>
                    </a:ext>
                  </a:extLst>
                </a:gridCol>
                <a:gridCol w="3223429">
                  <a:extLst>
                    <a:ext uri="{9D8B030D-6E8A-4147-A177-3AD203B41FA5}">
                      <a16:colId xmlns:a16="http://schemas.microsoft.com/office/drawing/2014/main" val="1687749640"/>
                    </a:ext>
                  </a:extLst>
                </a:gridCol>
              </a:tblGrid>
              <a:tr h="701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исполнитель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668086"/>
                  </a:ext>
                </a:extLst>
              </a:tr>
              <a:tr h="23488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вопросы и финансово-хозяйственная деятельность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410744"/>
                  </a:ext>
                </a:extLst>
              </a:tr>
              <a:tr h="9869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Утверждение плана работы профкома на 2025 г.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Январь-февраль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члены профкома, председатели профсоюзных организаций структурных подразделений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311542"/>
                  </a:ext>
                </a:extLst>
              </a:tr>
              <a:tr h="48558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2.  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Утверждение сметы доходов и расходов Профсоюзного комитета ППО работников ЮРГПУ(НПИ) на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Январь-февраль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Шорохова Е.Н.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909735"/>
                  </a:ext>
                </a:extLst>
              </a:tr>
              <a:tr h="48558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3.  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 статистическом отчете ППО работников ЮРГПУ(НПИ) за 2024г.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Январь-февраль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Гарькуша В.Н.,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3042125"/>
                  </a:ext>
                </a:extLst>
              </a:tr>
              <a:tr h="48558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4. 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 финансовом отчете расходования средств профбюджета за 2024г.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Январь-февраль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Шорохова Е.Н.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896329"/>
                  </a:ext>
                </a:extLst>
              </a:tr>
              <a:tr h="48558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Утверждение публичного отчета председателя ППО работников ЮРГПУ(НПИ)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 2025 г.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937642"/>
                  </a:ext>
                </a:extLst>
              </a:tr>
              <a:tr h="73629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Отчеты работы комиссий  профкома за </a:t>
                      </a: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</a:t>
                      </a: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Е.., Гарькуша В.Н. Полякова Ю.А.,  Кафтанатий Е.Б., Чамлай С.В.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359641"/>
                  </a:ext>
                </a:extLst>
              </a:tr>
              <a:tr h="48558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содействия работе контрольно-ревизионной комиссии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плану комиссии 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Гарькуша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В.Н., Шорохова Е.Н.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556444"/>
                  </a:ext>
                </a:extLst>
              </a:tr>
            </a:tbl>
          </a:graphicData>
        </a:graphic>
      </p:graphicFrame>
      <p:pic>
        <p:nvPicPr>
          <p:cNvPr id="7" name="2a00000194952fc3fab3f1892dab9ed43119-475612-fast-images">
            <a:extLst>
              <a:ext uri="{FF2B5EF4-FFF2-40B4-BE49-F238E27FC236}">
                <a16:creationId xmlns:a16="http://schemas.microsoft.com/office/drawing/2014/main" id="{ABFB1779-5C60-4614-B282-EF964AA69FA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69" y="153370"/>
            <a:ext cx="1801290" cy="1196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478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21966 1.48148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21172 1.48148E-6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C5725E7-9590-425A-9331-FA97AD4BD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019850"/>
              </p:ext>
            </p:extLst>
          </p:nvPr>
        </p:nvGraphicFramePr>
        <p:xfrm>
          <a:off x="827712" y="1855433"/>
          <a:ext cx="10741980" cy="4907280"/>
        </p:xfrm>
        <a:graphic>
          <a:graphicData uri="http://schemas.openxmlformats.org/drawingml/2006/table">
            <a:tbl>
              <a:tblPr firstRow="1" firstCol="1" bandRow="1"/>
              <a:tblGrid>
                <a:gridCol w="566082">
                  <a:extLst>
                    <a:ext uri="{9D8B030D-6E8A-4147-A177-3AD203B41FA5}">
                      <a16:colId xmlns:a16="http://schemas.microsoft.com/office/drawing/2014/main" val="4162452197"/>
                    </a:ext>
                  </a:extLst>
                </a:gridCol>
                <a:gridCol w="5789169">
                  <a:extLst>
                    <a:ext uri="{9D8B030D-6E8A-4147-A177-3AD203B41FA5}">
                      <a16:colId xmlns:a16="http://schemas.microsoft.com/office/drawing/2014/main" val="2067790726"/>
                    </a:ext>
                  </a:extLst>
                </a:gridCol>
                <a:gridCol w="1349075">
                  <a:extLst>
                    <a:ext uri="{9D8B030D-6E8A-4147-A177-3AD203B41FA5}">
                      <a16:colId xmlns:a16="http://schemas.microsoft.com/office/drawing/2014/main" val="2731756293"/>
                    </a:ext>
                  </a:extLst>
                </a:gridCol>
                <a:gridCol w="3037654">
                  <a:extLst>
                    <a:ext uri="{9D8B030D-6E8A-4147-A177-3AD203B41FA5}">
                      <a16:colId xmlns:a16="http://schemas.microsoft.com/office/drawing/2014/main" val="3659786830"/>
                    </a:ext>
                  </a:extLst>
                </a:gridCol>
              </a:tblGrid>
              <a:tr h="50543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8. 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за полнотой отчисления и перечисления профсоюзных взносов работодателем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Шорохова Е.Н.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898505"/>
                  </a:ext>
                </a:extLst>
              </a:tr>
              <a:tr h="50543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9. 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Консультирование по финансовой деятельности председателей профбюро подразделений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Шорохова Е.Н.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088355"/>
                  </a:ext>
                </a:extLst>
              </a:tr>
              <a:tr h="181017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10. 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мероприятий по взаимодействию с общественными организациями, представителями законодательной и исполнительной власти: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труда и социального развития Ростовской области;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«Союз </a:t>
                      </a: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машиностроителей России»;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 ректоров</a:t>
                      </a:r>
                      <a:r>
                        <a:rPr lang="ru-RU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ВУЗов Ростовской области;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 директоров предприятий г. Новочеркасска;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Союз работодателей Ростовской области;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Координационным советом </a:t>
                      </a: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председателей  профсоюзных 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 предприятий </a:t>
                      </a: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Новочеркасска;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   КСП Профсоюза Ростовской области(ВУЗов</a:t>
                      </a:r>
                      <a:r>
                        <a:rPr lang="ru-RU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РО)и др.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</a:t>
                      </a:r>
                      <a:r>
                        <a:rPr lang="ru-RU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Гарькуша</a:t>
                      </a: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В.Н., председатели профсоюзных организаций структурных подразделений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994594"/>
                  </a:ext>
                </a:extLst>
              </a:tr>
            </a:tbl>
          </a:graphicData>
        </a:graphic>
      </p:graphicFrame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B5B0CD6-05FC-42D9-A097-975BCDAF0585}"/>
              </a:ext>
            </a:extLst>
          </p:cNvPr>
          <p:cNvSpPr/>
          <p:nvPr/>
        </p:nvSpPr>
        <p:spPr>
          <a:xfrm>
            <a:off x="269809" y="153370"/>
            <a:ext cx="11715045" cy="11960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 rad="127000">
              <a:schemeClr val="tx1">
                <a:alpha val="2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0AA8B2-E5B2-4FBD-9554-B27689CD1C0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34" y="69486"/>
            <a:ext cx="1461156" cy="138155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E1ACB24-D178-45C5-87D2-A2F4EDA4A6C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710" y="69486"/>
            <a:ext cx="1461156" cy="1381559"/>
          </a:xfrm>
          <a:prstGeom prst="rect">
            <a:avLst/>
          </a:prstGeom>
        </p:spPr>
      </p:pic>
      <p:pic>
        <p:nvPicPr>
          <p:cNvPr id="12" name="2a00000194952fc3fab3f1892dab9ed43119-475612-fast-images">
            <a:extLst>
              <a:ext uri="{FF2B5EF4-FFF2-40B4-BE49-F238E27FC236}">
                <a16:creationId xmlns:a16="http://schemas.microsoft.com/office/drawing/2014/main" id="{81F53711-0AA1-43A2-B5AB-2CA933113B8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69" y="153370"/>
            <a:ext cx="1801290" cy="1196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829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21966 1.48148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21172 1.48148E-6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7B4A13B-3A81-49A7-83B3-F9979B962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114899"/>
              </p:ext>
            </p:extLst>
          </p:nvPr>
        </p:nvGraphicFramePr>
        <p:xfrm>
          <a:off x="565211" y="1400052"/>
          <a:ext cx="11061577" cy="5432276"/>
        </p:xfrm>
        <a:graphic>
          <a:graphicData uri="http://schemas.openxmlformats.org/drawingml/2006/table">
            <a:tbl>
              <a:tblPr firstRow="1" firstCol="1" bandRow="1"/>
              <a:tblGrid>
                <a:gridCol w="559293">
                  <a:extLst>
                    <a:ext uri="{9D8B030D-6E8A-4147-A177-3AD203B41FA5}">
                      <a16:colId xmlns:a16="http://schemas.microsoft.com/office/drawing/2014/main" val="4031238735"/>
                    </a:ext>
                  </a:extLst>
                </a:gridCol>
                <a:gridCol w="5376560">
                  <a:extLst>
                    <a:ext uri="{9D8B030D-6E8A-4147-A177-3AD203B41FA5}">
                      <a16:colId xmlns:a16="http://schemas.microsoft.com/office/drawing/2014/main" val="2996155310"/>
                    </a:ext>
                  </a:extLst>
                </a:gridCol>
                <a:gridCol w="1478401">
                  <a:extLst>
                    <a:ext uri="{9D8B030D-6E8A-4147-A177-3AD203B41FA5}">
                      <a16:colId xmlns:a16="http://schemas.microsoft.com/office/drawing/2014/main" val="4165029595"/>
                    </a:ext>
                  </a:extLst>
                </a:gridCol>
                <a:gridCol w="3647323">
                  <a:extLst>
                    <a:ext uri="{9D8B030D-6E8A-4147-A177-3AD203B41FA5}">
                      <a16:colId xmlns:a16="http://schemas.microsoft.com/office/drawing/2014/main" val="686553498"/>
                    </a:ext>
                  </a:extLst>
                </a:gridCol>
              </a:tblGrid>
              <a:tr h="61255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Правозащитная работа и акции Профсоюза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89261"/>
                  </a:ext>
                </a:extLst>
              </a:tr>
              <a:tr h="51788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 итогах правозащитной работы ППО работников ЮРГПУ(НПИ)  в 2024 году.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Январь-февраль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Гарькуша В.Н.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3861134"/>
                  </a:ext>
                </a:extLst>
              </a:tr>
              <a:tr h="51788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подписки на газету «Мой  Профсоюз». «Солидарность»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январь, </a:t>
                      </a:r>
                    </a:p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Шорохова Е.Н.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225208"/>
                  </a:ext>
                </a:extLst>
              </a:tr>
              <a:tr h="12515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 итогах выполнения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Коллективного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договора в 2024году.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члены комиссий профкома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49127"/>
                  </a:ext>
                </a:extLst>
              </a:tr>
              <a:tr h="116192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сероссийском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конкурсе «Российская организация высокой социальной эффективности» в Ростовской области»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плану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Министерства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труда и социального развития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Гарькуша В.Н.,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председатели профсоюзных организаций структурных подразделений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716943"/>
                  </a:ext>
                </a:extLst>
              </a:tr>
              <a:tr h="51788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выполнения Коллективного договора в 2025г.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Гарькуша В.Н.,  члены комиссий профкома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148904"/>
                  </a:ext>
                </a:extLst>
              </a:tr>
              <a:tr h="78526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общепрофсоюзных тематических проверок: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плану ЦС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обкома Профсоюзов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Гарькуша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В.Н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комиссия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регулированию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социально-трудовых отношений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921738"/>
                  </a:ext>
                </a:extLst>
              </a:tr>
              <a:tr h="51788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Организация работы комиссии по трудовым спорам.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комиссия по трудовым спорам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946548"/>
                  </a:ext>
                </a:extLst>
              </a:tr>
            </a:tbl>
          </a:graphicData>
        </a:graphic>
      </p:graphicFrame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5E56634-6E0E-4605-8407-C200C7DE4543}"/>
              </a:ext>
            </a:extLst>
          </p:cNvPr>
          <p:cNvSpPr/>
          <p:nvPr/>
        </p:nvSpPr>
        <p:spPr>
          <a:xfrm>
            <a:off x="269809" y="153370"/>
            <a:ext cx="11715045" cy="11960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 rad="127000">
              <a:schemeClr val="tx1">
                <a:alpha val="2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E28553D-3EF5-4CB1-B5D8-1D578E4E8D2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34" y="69486"/>
            <a:ext cx="1461156" cy="138155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E1062BA-BD7E-4409-A629-BE78478C2A5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710" y="69486"/>
            <a:ext cx="1461156" cy="1381559"/>
          </a:xfrm>
          <a:prstGeom prst="rect">
            <a:avLst/>
          </a:prstGeom>
        </p:spPr>
      </p:pic>
      <p:pic>
        <p:nvPicPr>
          <p:cNvPr id="14" name="2a00000194952fc3fab3f1892dab9ed43119-475612-fast-images">
            <a:extLst>
              <a:ext uri="{FF2B5EF4-FFF2-40B4-BE49-F238E27FC236}">
                <a16:creationId xmlns:a16="http://schemas.microsoft.com/office/drawing/2014/main" id="{793BAB8A-742F-4D32-96FC-62C5351CF35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69" y="153370"/>
            <a:ext cx="1801290" cy="1196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606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21966 1.48148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21172 1.48148E-6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B840C34-05E4-45AE-84E0-A1C0E8E7E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186925"/>
              </p:ext>
            </p:extLst>
          </p:nvPr>
        </p:nvGraphicFramePr>
        <p:xfrm>
          <a:off x="620718" y="1368693"/>
          <a:ext cx="11027545" cy="5359631"/>
        </p:xfrm>
        <a:graphic>
          <a:graphicData uri="http://schemas.openxmlformats.org/drawingml/2006/table">
            <a:tbl>
              <a:tblPr firstRow="1" firstCol="1" bandRow="1"/>
              <a:tblGrid>
                <a:gridCol w="612559">
                  <a:extLst>
                    <a:ext uri="{9D8B030D-6E8A-4147-A177-3AD203B41FA5}">
                      <a16:colId xmlns:a16="http://schemas.microsoft.com/office/drawing/2014/main" val="4121342631"/>
                    </a:ext>
                  </a:extLst>
                </a:gridCol>
                <a:gridCol w="5400143">
                  <a:extLst>
                    <a:ext uri="{9D8B030D-6E8A-4147-A177-3AD203B41FA5}">
                      <a16:colId xmlns:a16="http://schemas.microsoft.com/office/drawing/2014/main" val="3880075836"/>
                    </a:ext>
                  </a:extLst>
                </a:gridCol>
                <a:gridCol w="1496788">
                  <a:extLst>
                    <a:ext uri="{9D8B030D-6E8A-4147-A177-3AD203B41FA5}">
                      <a16:colId xmlns:a16="http://schemas.microsoft.com/office/drawing/2014/main" val="3354134181"/>
                    </a:ext>
                  </a:extLst>
                </a:gridCol>
                <a:gridCol w="3518055">
                  <a:extLst>
                    <a:ext uri="{9D8B030D-6E8A-4147-A177-3AD203B41FA5}">
                      <a16:colId xmlns:a16="http://schemas.microsoft.com/office/drawing/2014/main" val="3034098853"/>
                    </a:ext>
                  </a:extLst>
                </a:gridCol>
              </a:tblGrid>
              <a:tr h="57211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участие в работе комиссии по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регулированию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социально-трудовых отношений.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Члены комиссии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308903"/>
                  </a:ext>
                </a:extLst>
              </a:tr>
              <a:tr h="65988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комиссии по </a:t>
                      </a: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регулированию </a:t>
                      </a: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споров между участниками образовательных отношений  в ЮРГПУ(НПИ)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мере поступления жалоб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Гарькуша</a:t>
                      </a: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В.Н.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749499"/>
                  </a:ext>
                </a:extLst>
              </a:tr>
              <a:tr h="27673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 заработной платы работников ЮРГПУ(НПИ)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раза в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 </a:t>
                      </a:r>
                      <a:r>
                        <a:rPr lang="ru-RU" sz="13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Гарькуша</a:t>
                      </a: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В.Н.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947462"/>
                  </a:ext>
                </a:extLst>
              </a:tr>
              <a:tr h="27673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экспертизах локальных нормативных актов университета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</a:t>
                      </a:r>
                      <a:r>
                        <a:rPr lang="ru-RU" sz="13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Гарькуша</a:t>
                      </a: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В.Н.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859179"/>
                  </a:ext>
                </a:extLst>
              </a:tr>
              <a:tr h="57211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заседаниях трехсторонних комиссий муниципального и регионального уровней по контролю за выполнением ОС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Гарькуша</a:t>
                      </a: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В.Н.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575404"/>
                  </a:ext>
                </a:extLst>
              </a:tr>
              <a:tr h="57211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во Всероссийских, областных и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городских профсоюзных форумах и акциях, прежде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 гуманитарная помощь СВО;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r>
                        <a:rPr lang="en-US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съезд Общероссийского Профсоюза образования;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r>
                        <a:rPr lang="en-US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XXXVIII  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съезд ЕАПОУ;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</a:t>
                      </a:r>
                      <a:r>
                        <a:rPr lang="en-US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VII 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Всероссийский интеллект-форум</a:t>
                      </a:r>
                      <a:r>
                        <a:rPr lang="en-US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«Профсоюзы.</a:t>
                      </a:r>
                      <a:r>
                        <a:rPr lang="en-US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XXI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век»;</a:t>
                      </a:r>
                      <a:endParaRPr lang="en-US" sz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 1 Мая 2025 г.;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 7 октября 2025 г. и др.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плану ЦС и ФНПР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председатели профсоюзных организаций структурных подразделений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817517"/>
                  </a:ext>
                </a:extLst>
              </a:tr>
              <a:tr h="80289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взаимодействия профсоюзного актива и представителей социального партнера по правовым вопросам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</a:t>
                      </a:r>
                      <a:r>
                        <a:rPr lang="ru-RU" sz="13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Гарькуша</a:t>
                      </a: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В.Н., председатели профсоюзных организаций структурных подразделений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3111359"/>
                  </a:ext>
                </a:extLst>
              </a:tr>
              <a:tr h="57211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во Всероссийской ярмарке трудоустройства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председатели профсоюзных организаций структурных подразделений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894480"/>
                  </a:ext>
                </a:extLst>
              </a:tr>
            </a:tbl>
          </a:graphicData>
        </a:graphic>
      </p:graphicFrame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0DBCE6B-748A-4B3E-9083-D6E6A93FE7C7}"/>
              </a:ext>
            </a:extLst>
          </p:cNvPr>
          <p:cNvSpPr/>
          <p:nvPr/>
        </p:nvSpPr>
        <p:spPr>
          <a:xfrm>
            <a:off x="269809" y="153370"/>
            <a:ext cx="11715045" cy="10497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 rad="127000">
              <a:schemeClr val="tx1">
                <a:alpha val="2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C83D5E3-F461-43AD-9531-7E3AA1AF016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34" y="69486"/>
            <a:ext cx="1461156" cy="13815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08AFBC2-5B6A-46BD-AA13-B6276972EB8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710" y="69486"/>
            <a:ext cx="1461156" cy="1381559"/>
          </a:xfrm>
          <a:prstGeom prst="rect">
            <a:avLst/>
          </a:prstGeom>
        </p:spPr>
      </p:pic>
      <p:pic>
        <p:nvPicPr>
          <p:cNvPr id="11" name="2a00000194952fc3fab3f1892dab9ed43119-475612-fast-images">
            <a:extLst>
              <a:ext uri="{FF2B5EF4-FFF2-40B4-BE49-F238E27FC236}">
                <a16:creationId xmlns:a16="http://schemas.microsoft.com/office/drawing/2014/main" id="{1191118F-BE8E-446A-8A71-F024352A576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69" y="153370"/>
            <a:ext cx="1801290" cy="1196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706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21966 1.48148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21172 1.48148E-6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24AF0B7-A1B3-4974-AEC7-B70068C8B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240906"/>
              </p:ext>
            </p:extLst>
          </p:nvPr>
        </p:nvGraphicFramePr>
        <p:xfrm>
          <a:off x="334393" y="1455820"/>
          <a:ext cx="11523215" cy="5422124"/>
        </p:xfrm>
        <a:graphic>
          <a:graphicData uri="http://schemas.openxmlformats.org/drawingml/2006/table">
            <a:tbl>
              <a:tblPr firstRow="1" firstCol="1" bandRow="1"/>
              <a:tblGrid>
                <a:gridCol w="580306">
                  <a:extLst>
                    <a:ext uri="{9D8B030D-6E8A-4147-A177-3AD203B41FA5}">
                      <a16:colId xmlns:a16="http://schemas.microsoft.com/office/drawing/2014/main" val="1934365106"/>
                    </a:ext>
                  </a:extLst>
                </a:gridCol>
                <a:gridCol w="5603271">
                  <a:extLst>
                    <a:ext uri="{9D8B030D-6E8A-4147-A177-3AD203B41FA5}">
                      <a16:colId xmlns:a16="http://schemas.microsoft.com/office/drawing/2014/main" val="3362979992"/>
                    </a:ext>
                  </a:extLst>
                </a:gridCol>
                <a:gridCol w="1540099">
                  <a:extLst>
                    <a:ext uri="{9D8B030D-6E8A-4147-A177-3AD203B41FA5}">
                      <a16:colId xmlns:a16="http://schemas.microsoft.com/office/drawing/2014/main" val="3923547872"/>
                    </a:ext>
                  </a:extLst>
                </a:gridCol>
                <a:gridCol w="3799539">
                  <a:extLst>
                    <a:ext uri="{9D8B030D-6E8A-4147-A177-3AD203B41FA5}">
                      <a16:colId xmlns:a16="http://schemas.microsoft.com/office/drawing/2014/main" val="3299541963"/>
                    </a:ext>
                  </a:extLst>
                </a:gridCol>
              </a:tblGrid>
              <a:tr h="300791">
                <a:tc gridSpan="4"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654713"/>
                  </a:ext>
                </a:extLst>
              </a:tr>
              <a:tr h="48968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работе совместной  комиссии и временных рабочих группах по  охране труда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</a:t>
                      </a: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члены </a:t>
                      </a: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комиссии по охране труда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23673"/>
                  </a:ext>
                </a:extLst>
              </a:tr>
              <a:tr h="48968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комиссии профкома по охране труда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</a:p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Полякова Ю.А.,  Радченко Н.А., Лосев В.А</a:t>
                      </a: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Романова Е.В.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2053150"/>
                  </a:ext>
                </a:extLst>
              </a:tr>
              <a:tr h="48968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Общественный контроль по проведению специальной оценки условий труда в университете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</a:p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</a:t>
                      </a: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Лосев В.А., Радченко Н.А.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Романова Е.В., Полякова Ю.А</a:t>
                      </a: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34755"/>
                  </a:ext>
                </a:extLst>
              </a:tr>
              <a:tr h="73452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выездном областном семинаре внештатных технических инспекторов труда областной организации Профсоюза.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плану обкома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Полякова Ю.А.,  Радченко Н.А., Лосев В.А</a:t>
                      </a: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 Радченко Н.А.</a:t>
                      </a: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506059"/>
                  </a:ext>
                </a:extLst>
              </a:tr>
              <a:tr h="73452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готовности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ВУЗа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работе в осенне-зимний период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- ноябрь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2025г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Романова Е.В</a:t>
                      </a: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Полякова Ю.А.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9237334"/>
                  </a:ext>
                </a:extLst>
              </a:tr>
              <a:tr h="61121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о выполнении Соглашения по охране труда в 2024г. и о проекте Соглашения по ОТ  на 2025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</a:t>
                      </a:r>
                      <a:endParaRPr lang="ru-RU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</a:t>
                      </a:r>
                    </a:p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Романова Е.В.., Полякова Ю.А.,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358151"/>
                  </a:ext>
                </a:extLst>
              </a:tr>
              <a:tr h="97936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работ в соответствии с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авторской программой профкома «Озеленение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экологизация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дизайна  учебного городка ЮРГПУ(НПИ)»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штатные работники профкома, председатели профсоюзных организаций структурных подразделений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156751"/>
                  </a:ext>
                </a:extLst>
              </a:tr>
              <a:tr h="48968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участие в профсоюзных субботниках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члены профкома,   профактив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245909"/>
                  </a:ext>
                </a:extLst>
              </a:tr>
            </a:tbl>
          </a:graphicData>
        </a:graphic>
      </p:graphicFrame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AE3801C-6373-416A-BAE7-40AC86BA1CFE}"/>
              </a:ext>
            </a:extLst>
          </p:cNvPr>
          <p:cNvSpPr/>
          <p:nvPr/>
        </p:nvSpPr>
        <p:spPr>
          <a:xfrm>
            <a:off x="269809" y="153370"/>
            <a:ext cx="11715045" cy="11960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 rad="127000">
              <a:schemeClr val="tx1">
                <a:alpha val="2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822A26-6774-4B57-9438-8FBB03445D9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34" y="69486"/>
            <a:ext cx="1461156" cy="13815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B08A54-EF3F-455F-858A-80ADECA316C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710" y="69486"/>
            <a:ext cx="1461156" cy="1381559"/>
          </a:xfrm>
          <a:prstGeom prst="rect">
            <a:avLst/>
          </a:prstGeom>
        </p:spPr>
      </p:pic>
      <p:pic>
        <p:nvPicPr>
          <p:cNvPr id="11" name="2a00000194952fc3fab3f1892dab9ed43119-475612-fast-images">
            <a:extLst>
              <a:ext uri="{FF2B5EF4-FFF2-40B4-BE49-F238E27FC236}">
                <a16:creationId xmlns:a16="http://schemas.microsoft.com/office/drawing/2014/main" id="{27696566-DAD0-4FDD-92E5-FD0B86E5B44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69" y="153370"/>
            <a:ext cx="1801290" cy="1196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249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21966 1.48148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21172 1.48148E-6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C90A0131-A732-404D-9BC6-505AD7315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126813"/>
              </p:ext>
            </p:extLst>
          </p:nvPr>
        </p:nvGraphicFramePr>
        <p:xfrm>
          <a:off x="269810" y="1451045"/>
          <a:ext cx="11561164" cy="5300270"/>
        </p:xfrm>
        <a:graphic>
          <a:graphicData uri="http://schemas.openxmlformats.org/drawingml/2006/table">
            <a:tbl>
              <a:tblPr firstRow="1" firstCol="1" bandRow="1"/>
              <a:tblGrid>
                <a:gridCol w="568121">
                  <a:extLst>
                    <a:ext uri="{9D8B030D-6E8A-4147-A177-3AD203B41FA5}">
                      <a16:colId xmlns:a16="http://schemas.microsoft.com/office/drawing/2014/main" val="669596990"/>
                    </a:ext>
                  </a:extLst>
                </a:gridCol>
                <a:gridCol w="5086656">
                  <a:extLst>
                    <a:ext uri="{9D8B030D-6E8A-4147-A177-3AD203B41FA5}">
                      <a16:colId xmlns:a16="http://schemas.microsoft.com/office/drawing/2014/main" val="1650041730"/>
                    </a:ext>
                  </a:extLst>
                </a:gridCol>
                <a:gridCol w="1703565">
                  <a:extLst>
                    <a:ext uri="{9D8B030D-6E8A-4147-A177-3AD203B41FA5}">
                      <a16:colId xmlns:a16="http://schemas.microsoft.com/office/drawing/2014/main" val="3844476793"/>
                    </a:ext>
                  </a:extLst>
                </a:gridCol>
                <a:gridCol w="4202822">
                  <a:extLst>
                    <a:ext uri="{9D8B030D-6E8A-4147-A177-3AD203B41FA5}">
                      <a16:colId xmlns:a16="http://schemas.microsoft.com/office/drawing/2014/main" val="294609250"/>
                    </a:ext>
                  </a:extLst>
                </a:gridCol>
              </a:tblGrid>
              <a:tr h="470141">
                <a:tc gridSpan="4"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Совета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ветеранов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637711"/>
                  </a:ext>
                </a:extLst>
              </a:tr>
              <a:tr h="48818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57480" algn="l"/>
                        </a:tabLs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34. 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патронажа  и  социальной поддержки ветеранам  ВОВ.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85010"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 ветеранов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090590"/>
                  </a:ext>
                </a:extLst>
              </a:tr>
              <a:tr h="24409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57480" algn="l"/>
                        </a:tabLs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35. 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учета ветеранов труда ЮРГПУ(НПИ).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 ветеранов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316124"/>
                  </a:ext>
                </a:extLst>
              </a:tr>
              <a:tr h="73228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57480" algn="l"/>
                        </a:tabLs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36. 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 с управлением труда и социального развития г.Новочеркасска по вопросам ветеранов ВОВ.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 ветеранов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812924"/>
                  </a:ext>
                </a:extLst>
              </a:tr>
              <a:tr h="71048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57480" algn="l"/>
                        </a:tabLs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37. 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проведения тематической выставки «Защитник отечества»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Апрель 2025г.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штатные работники профкома, председатели профсоюзных организаций структурных подразделений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089789"/>
                  </a:ext>
                </a:extLst>
              </a:tr>
              <a:tr h="95458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57480" algn="l"/>
                        </a:tabLs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38. 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Празднование 80-летия Победы в ВОВ.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Май 2025г.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 Совет ветеранов, штатные работники профкома, председатели профсоюзных организаций структурных подразделений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703244"/>
                  </a:ext>
                </a:extLst>
              </a:tr>
              <a:tr h="95458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57480" algn="l"/>
                        </a:tabLs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39. 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Патриотическая акция к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82-й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годовщине освобождения г. Новочеркасска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февраля 2025г.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 </a:t>
                      </a:r>
                      <a:r>
                        <a:rPr lang="ru-RU" sz="1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ветеранов,штатные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работники профкома, председатели профсоюзных организаций структурных подразделений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046769"/>
                  </a:ext>
                </a:extLst>
              </a:tr>
              <a:tr h="73228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57480" algn="l"/>
                        </a:tabLs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40. 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Благотворительная акция «От сердца к сердцу», посвященная году защитника отечества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председатели профсоюзных организаций структурных подразделений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784075"/>
                  </a:ext>
                </a:extLst>
              </a:tr>
            </a:tbl>
          </a:graphicData>
        </a:graphic>
      </p:graphicFrame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4764126-5729-4FD8-A02C-2F4EE3297757}"/>
              </a:ext>
            </a:extLst>
          </p:cNvPr>
          <p:cNvSpPr/>
          <p:nvPr/>
        </p:nvSpPr>
        <p:spPr>
          <a:xfrm>
            <a:off x="269809" y="153370"/>
            <a:ext cx="11715045" cy="11960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 rad="127000">
              <a:schemeClr val="tx1">
                <a:alpha val="2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F418E1-AA4A-4C25-BA52-817CFDECBD8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34" y="69486"/>
            <a:ext cx="1461156" cy="13815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736DB57-05B5-4CD4-9C17-C63CB97563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710" y="69486"/>
            <a:ext cx="1461156" cy="1381559"/>
          </a:xfrm>
          <a:prstGeom prst="rect">
            <a:avLst/>
          </a:prstGeom>
        </p:spPr>
      </p:pic>
      <p:pic>
        <p:nvPicPr>
          <p:cNvPr id="11" name="2a00000194952fc3fab3f1892dab9ed43119-475612-fast-images">
            <a:extLst>
              <a:ext uri="{FF2B5EF4-FFF2-40B4-BE49-F238E27FC236}">
                <a16:creationId xmlns:a16="http://schemas.microsoft.com/office/drawing/2014/main" id="{EB4FA4ED-4AA6-4E1E-9C9F-C1759A4BA45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69" y="153370"/>
            <a:ext cx="1801290" cy="1196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819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21966 1.48148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21172 1.48148E-6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9F257E3-E799-4D53-94AC-FD3060D97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607759"/>
              </p:ext>
            </p:extLst>
          </p:nvPr>
        </p:nvGraphicFramePr>
        <p:xfrm>
          <a:off x="516385" y="1436915"/>
          <a:ext cx="11159230" cy="4800334"/>
        </p:xfrm>
        <a:graphic>
          <a:graphicData uri="http://schemas.openxmlformats.org/drawingml/2006/table">
            <a:tbl>
              <a:tblPr firstRow="1" firstCol="1" bandRow="1"/>
              <a:tblGrid>
                <a:gridCol w="548370">
                  <a:extLst>
                    <a:ext uri="{9D8B030D-6E8A-4147-A177-3AD203B41FA5}">
                      <a16:colId xmlns:a16="http://schemas.microsoft.com/office/drawing/2014/main" val="831801402"/>
                    </a:ext>
                  </a:extLst>
                </a:gridCol>
                <a:gridCol w="4909814">
                  <a:extLst>
                    <a:ext uri="{9D8B030D-6E8A-4147-A177-3AD203B41FA5}">
                      <a16:colId xmlns:a16="http://schemas.microsoft.com/office/drawing/2014/main" val="2894857071"/>
                    </a:ext>
                  </a:extLst>
                </a:gridCol>
                <a:gridCol w="1644339">
                  <a:extLst>
                    <a:ext uri="{9D8B030D-6E8A-4147-A177-3AD203B41FA5}">
                      <a16:colId xmlns:a16="http://schemas.microsoft.com/office/drawing/2014/main" val="2241662008"/>
                    </a:ext>
                  </a:extLst>
                </a:gridCol>
                <a:gridCol w="4056707">
                  <a:extLst>
                    <a:ext uri="{9D8B030D-6E8A-4147-A177-3AD203B41FA5}">
                      <a16:colId xmlns:a16="http://schemas.microsoft.com/office/drawing/2014/main" val="4215247844"/>
                    </a:ext>
                  </a:extLst>
                </a:gridCol>
              </a:tblGrid>
              <a:tr h="87451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Организационная работа и обучение профактива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26" marR="57926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84352"/>
                  </a:ext>
                </a:extLst>
              </a:tr>
              <a:tr h="52171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41. </a:t>
                      </a:r>
                    </a:p>
                  </a:txBody>
                  <a:tcPr marL="57926" marR="57926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совместных заседаниях Президиума областного комитета Профсоюза и Совета ректоров вузов Ростовской области</a:t>
                      </a:r>
                    </a:p>
                  </a:txBody>
                  <a:tcPr marL="57926" marR="57926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926" marR="57926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 </a:t>
                      </a:r>
                    </a:p>
                  </a:txBody>
                  <a:tcPr marL="57926" marR="57926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038195"/>
                  </a:ext>
                </a:extLst>
              </a:tr>
              <a:tr h="6993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42. </a:t>
                      </a:r>
                    </a:p>
                  </a:txBody>
                  <a:tcPr marL="57926" marR="57926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выездных совещаниях председателей и бухгалтеров профорганизаций вузов по вопросам внутрисоюзной работы и применения трудового законодательства в образовательных учреждениях</a:t>
                      </a:r>
                    </a:p>
                  </a:txBody>
                  <a:tcPr marL="57926" marR="57926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(по отдельному графику)</a:t>
                      </a:r>
                    </a:p>
                  </a:txBody>
                  <a:tcPr marL="57926" marR="57926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Гарькуша В.Н., Шорохова Е.Н., штатные работники профкома, члены профкома, профактив</a:t>
                      </a:r>
                    </a:p>
                  </a:txBody>
                  <a:tcPr marL="57926" marR="57926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615042"/>
                  </a:ext>
                </a:extLst>
              </a:tr>
              <a:tr h="52171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43. </a:t>
                      </a:r>
                    </a:p>
                  </a:txBody>
                  <a:tcPr marL="57926" marR="57926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выездных заседаниях Совета председателей профорганизаций вузов Ростовской области по вопросам внутрисоюзной работы </a:t>
                      </a:r>
                    </a:p>
                  </a:txBody>
                  <a:tcPr marL="57926" marR="57926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(по отдельному графику)</a:t>
                      </a:r>
                    </a:p>
                  </a:txBody>
                  <a:tcPr marL="57926" marR="57926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926" marR="57926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18225"/>
                  </a:ext>
                </a:extLst>
              </a:tr>
              <a:tr h="52171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44. </a:t>
                      </a:r>
                    </a:p>
                  </a:txBody>
                  <a:tcPr marL="57926" marR="57926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 в Семинар-совещание правовых (главных правовых) инспекторов труда Профсоюза, юристов территориальных организаций Профсоюза.</a:t>
                      </a:r>
                    </a:p>
                  </a:txBody>
                  <a:tcPr marL="57926" marR="57926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</a:p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(по отдельному графику)</a:t>
                      </a:r>
                    </a:p>
                  </a:txBody>
                  <a:tcPr marL="57926" marR="57926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ru-RU" sz="1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Гарькуша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В.Н., ВПИ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труда</a:t>
                      </a:r>
                    </a:p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926" marR="57926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726098"/>
                  </a:ext>
                </a:extLst>
              </a:tr>
              <a:tr h="6993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45. </a:t>
                      </a:r>
                    </a:p>
                  </a:txBody>
                  <a:tcPr marL="57926" marR="57926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Школ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профсоюзного актива по повышению профсоюзного членства, правовой грамотности  и правовым вопросам в рамках </a:t>
                      </a:r>
                    </a:p>
                  </a:txBody>
                  <a:tcPr marL="57926" marR="57926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</a:p>
                  </a:txBody>
                  <a:tcPr marL="57926" marR="57926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Гарькуша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В.Н., ВПИ труда</a:t>
                      </a:r>
                    </a:p>
                  </a:txBody>
                  <a:tcPr marL="57926" marR="57926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1644135"/>
                  </a:ext>
                </a:extLst>
              </a:tr>
            </a:tbl>
          </a:graphicData>
        </a:graphic>
      </p:graphicFrame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6534875-498D-4005-8668-744D196DEC59}"/>
              </a:ext>
            </a:extLst>
          </p:cNvPr>
          <p:cNvSpPr/>
          <p:nvPr/>
        </p:nvSpPr>
        <p:spPr>
          <a:xfrm>
            <a:off x="269809" y="153370"/>
            <a:ext cx="11715045" cy="11960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 rad="127000">
              <a:schemeClr val="tx1">
                <a:alpha val="2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AD2588-0AC5-48F3-BBAF-733444C8662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34" y="69486"/>
            <a:ext cx="1461156" cy="13815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2045D9-FF1D-47D2-A1D8-DA51A0AB071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710" y="69486"/>
            <a:ext cx="1461156" cy="1381559"/>
          </a:xfrm>
          <a:prstGeom prst="rect">
            <a:avLst/>
          </a:prstGeom>
        </p:spPr>
      </p:pic>
      <p:pic>
        <p:nvPicPr>
          <p:cNvPr id="10" name="2a00000194952fc3fab3f1892dab9ed43119-475612-fast-images">
            <a:extLst>
              <a:ext uri="{FF2B5EF4-FFF2-40B4-BE49-F238E27FC236}">
                <a16:creationId xmlns:a16="http://schemas.microsoft.com/office/drawing/2014/main" id="{4BB25230-3565-4A0B-98C2-965C61E53C5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69" y="153370"/>
            <a:ext cx="1801290" cy="1196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070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21966 1.48148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21172 1.48148E-6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16D391D-D93D-4B73-A0E0-6A9B6BDBE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242087"/>
              </p:ext>
            </p:extLst>
          </p:nvPr>
        </p:nvGraphicFramePr>
        <p:xfrm>
          <a:off x="337351" y="1548699"/>
          <a:ext cx="11674137" cy="5199274"/>
        </p:xfrm>
        <a:graphic>
          <a:graphicData uri="http://schemas.openxmlformats.org/drawingml/2006/table">
            <a:tbl>
              <a:tblPr firstRow="1" firstCol="1" bandRow="1"/>
              <a:tblGrid>
                <a:gridCol w="470517">
                  <a:extLst>
                    <a:ext uri="{9D8B030D-6E8A-4147-A177-3AD203B41FA5}">
                      <a16:colId xmlns:a16="http://schemas.microsoft.com/office/drawing/2014/main" val="3723664688"/>
                    </a:ext>
                  </a:extLst>
                </a:gridCol>
                <a:gridCol w="5263042">
                  <a:extLst>
                    <a:ext uri="{9D8B030D-6E8A-4147-A177-3AD203B41FA5}">
                      <a16:colId xmlns:a16="http://schemas.microsoft.com/office/drawing/2014/main" val="257876378"/>
                    </a:ext>
                  </a:extLst>
                </a:gridCol>
                <a:gridCol w="1737169">
                  <a:extLst>
                    <a:ext uri="{9D8B030D-6E8A-4147-A177-3AD203B41FA5}">
                      <a16:colId xmlns:a16="http://schemas.microsoft.com/office/drawing/2014/main" val="1544355140"/>
                    </a:ext>
                  </a:extLst>
                </a:gridCol>
                <a:gridCol w="4203409">
                  <a:extLst>
                    <a:ext uri="{9D8B030D-6E8A-4147-A177-3AD203B41FA5}">
                      <a16:colId xmlns:a16="http://schemas.microsoft.com/office/drawing/2014/main" val="1554610594"/>
                    </a:ext>
                  </a:extLst>
                </a:gridCol>
              </a:tblGrid>
              <a:tr h="58794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46. </a:t>
                      </a:r>
                    </a:p>
                  </a:txBody>
                  <a:tcPr marL="65280" marR="652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встреч профсоюзного актива с представителями органов законодательной власти и органов местного самоуправления.</a:t>
                      </a:r>
                    </a:p>
                  </a:txBody>
                  <a:tcPr marL="65280" marR="652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</a:p>
                  </a:txBody>
                  <a:tcPr marL="65280" marR="652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</a:t>
                      </a:r>
                      <a:r>
                        <a:rPr lang="ru-RU" sz="13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Гарькуша</a:t>
                      </a: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В.Н.,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лены </a:t>
                      </a: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профкома,  председатели профсоюзных организаций структурных подразделений</a:t>
                      </a:r>
                    </a:p>
                  </a:txBody>
                  <a:tcPr marL="65280" marR="652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136000"/>
                  </a:ext>
                </a:extLst>
              </a:tr>
              <a:tr h="38775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47. </a:t>
                      </a:r>
                    </a:p>
                  </a:txBody>
                  <a:tcPr marL="65280" marR="652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 выездном областном Совете молодых педагогов</a:t>
                      </a:r>
                    </a:p>
                  </a:txBody>
                  <a:tcPr marL="65280" marR="652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плану Обкома</a:t>
                      </a:r>
                    </a:p>
                  </a:txBody>
                  <a:tcPr marL="65280" marR="652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Г.Ю.</a:t>
                      </a:r>
                    </a:p>
                  </a:txBody>
                  <a:tcPr marL="65280" marR="652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36895"/>
                  </a:ext>
                </a:extLst>
              </a:tr>
              <a:tr h="38775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48. </a:t>
                      </a:r>
                    </a:p>
                  </a:txBody>
                  <a:tcPr marL="65280" marR="652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</a:t>
                      </a: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молодежью и научными кадрами</a:t>
                      </a:r>
                    </a:p>
                  </a:txBody>
                  <a:tcPr marL="65280" marR="652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</a:p>
                  </a:txBody>
                  <a:tcPr marL="65280" marR="652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Комиссия по работе с молодежью и научными кадрами</a:t>
                      </a:r>
                    </a:p>
                  </a:txBody>
                  <a:tcPr marL="65280" marR="652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627645"/>
                  </a:ext>
                </a:extLst>
              </a:tr>
              <a:tr h="58794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49. </a:t>
                      </a:r>
                    </a:p>
                  </a:txBody>
                  <a:tcPr marL="65280" marR="652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наград Профсоюза (по представлению профбюро подразделений)</a:t>
                      </a:r>
                    </a:p>
                  </a:txBody>
                  <a:tcPr marL="65280" marR="652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Весь период</a:t>
                      </a: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80" marR="652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штатные работники профкома, председатели профсоюзных организаций структурных подразделений</a:t>
                      </a:r>
                    </a:p>
                  </a:txBody>
                  <a:tcPr marL="65280" marR="652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019744"/>
                  </a:ext>
                </a:extLst>
              </a:tr>
              <a:tr h="58794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50. </a:t>
                      </a:r>
                    </a:p>
                  </a:txBody>
                  <a:tcPr marL="65280" marR="652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по созданию электронной базы учета членов профсоюза в АИС</a:t>
                      </a:r>
                    </a:p>
                  </a:txBody>
                  <a:tcPr marL="65280" marR="652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Весь период</a:t>
                      </a: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80" marR="652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штатные работники профкома, председатели профсоюзных организаций структурных подразделений</a:t>
                      </a:r>
                    </a:p>
                  </a:txBody>
                  <a:tcPr marL="65280" marR="652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689541"/>
                  </a:ext>
                </a:extLst>
              </a:tr>
              <a:tr h="58794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51. </a:t>
                      </a:r>
                    </a:p>
                  </a:txBody>
                  <a:tcPr marL="65280" marR="652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Ведение социального паспорта работников университета.</a:t>
                      </a:r>
                    </a:p>
                  </a:txBody>
                  <a:tcPr marL="65280" marR="652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</a:p>
                  </a:txBody>
                  <a:tcPr marL="65280" marR="652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</a:t>
                      </a:r>
                      <a:r>
                        <a:rPr lang="ru-RU" sz="13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Гарькуша</a:t>
                      </a: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В.Н., председатели профсоюзных организаций структурных подразделений</a:t>
                      </a:r>
                    </a:p>
                  </a:txBody>
                  <a:tcPr marL="65280" marR="652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348087"/>
                  </a:ext>
                </a:extLst>
              </a:tr>
              <a:tr h="78813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52. </a:t>
                      </a:r>
                    </a:p>
                  </a:txBody>
                  <a:tcPr marL="65280" marR="652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 мероприятиях областной организации Профсоюза в рамках проведения в </a:t>
                      </a: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году 80-летия Победы, Года защитника Отечества, Года</a:t>
                      </a:r>
                      <a:r>
                        <a:rPr lang="ru-RU" sz="13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детского отдыха в системе образования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80" marR="652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отдельному плану обкома профсоюза</a:t>
                      </a:r>
                    </a:p>
                  </a:txBody>
                  <a:tcPr marL="65280" marR="652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</a:t>
                      </a:r>
                    </a:p>
                  </a:txBody>
                  <a:tcPr marL="65280" marR="652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99895"/>
                  </a:ext>
                </a:extLst>
              </a:tr>
              <a:tr h="43592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53. </a:t>
                      </a:r>
                    </a:p>
                  </a:txBody>
                  <a:tcPr marL="65280" marR="652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" algn="l">
                        <a:lnSpc>
                          <a:spcPts val="185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Рейтинговая оценка деятельности профбюро подразделений по итогам </a:t>
                      </a: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2024г</a:t>
                      </a: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5280" marR="652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квартал</a:t>
                      </a:r>
                    </a:p>
                  </a:txBody>
                  <a:tcPr marL="65280" marR="652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Е.А., комиссия профкома по информационной работе </a:t>
                      </a:r>
                    </a:p>
                  </a:txBody>
                  <a:tcPr marL="65280" marR="652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145723"/>
                  </a:ext>
                </a:extLst>
              </a:tr>
            </a:tbl>
          </a:graphicData>
        </a:graphic>
      </p:graphicFrame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6279000-9F49-4283-8434-E6921C019008}"/>
              </a:ext>
            </a:extLst>
          </p:cNvPr>
          <p:cNvSpPr/>
          <p:nvPr/>
        </p:nvSpPr>
        <p:spPr>
          <a:xfrm>
            <a:off x="269809" y="153370"/>
            <a:ext cx="11715045" cy="11960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 rad="127000">
              <a:schemeClr val="tx1">
                <a:alpha val="2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67EE16-0AA1-4358-9A90-1FEFFE7C7F2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34" y="69486"/>
            <a:ext cx="1461156" cy="13815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DF67B27-B558-437D-B49F-6DF4F78E66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710" y="69486"/>
            <a:ext cx="1461156" cy="1381559"/>
          </a:xfrm>
          <a:prstGeom prst="rect">
            <a:avLst/>
          </a:prstGeom>
        </p:spPr>
      </p:pic>
      <p:pic>
        <p:nvPicPr>
          <p:cNvPr id="11" name="2a00000194952fc3fab3f1892dab9ed43119-475612-fast-images">
            <a:extLst>
              <a:ext uri="{FF2B5EF4-FFF2-40B4-BE49-F238E27FC236}">
                <a16:creationId xmlns:a16="http://schemas.microsoft.com/office/drawing/2014/main" id="{C7A69F26-4C1B-47C6-9593-071D68A9BFD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69" y="153370"/>
            <a:ext cx="1801290" cy="1196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674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21966 1.48148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21172 1.48148E-6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2450</Words>
  <Application>Microsoft Office PowerPoint</Application>
  <PresentationFormat>Широкоэкранный</PresentationFormat>
  <Paragraphs>470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</dc:creator>
  <cp:lastModifiedBy>Пользователь Windows</cp:lastModifiedBy>
  <cp:revision>47</cp:revision>
  <dcterms:created xsi:type="dcterms:W3CDTF">2025-01-30T16:17:34Z</dcterms:created>
  <dcterms:modified xsi:type="dcterms:W3CDTF">2025-02-03T07:27:31Z</dcterms:modified>
</cp:coreProperties>
</file>